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lang="pt-BR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BCB"/>
          </a:solidFill>
        </a:fill>
      </a:tcStyle>
    </a:wholeTbl>
    <a:band2H>
      <a:tcTxStyle/>
      <a:tcStyle>
        <a:tcBdr/>
        <a:fill>
          <a:solidFill>
            <a:srgbClr val="F5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CCC"/>
          </a:solidFill>
        </a:fill>
      </a:tcStyle>
    </a:wholeTbl>
    <a:band2H>
      <a:tcTxStyle/>
      <a:tcStyle>
        <a:tcBdr/>
        <a:fill>
          <a:solidFill>
            <a:srgbClr val="FA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4D4"/>
          </a:solidFill>
        </a:fill>
      </a:tcStyle>
    </a:wholeTbl>
    <a:band2H>
      <a:tcTxStyle/>
      <a:tcStyle>
        <a:tcBdr/>
        <a:fill>
          <a:solidFill>
            <a:srgbClr val="FAEB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78" y="78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vinicius" userId="dba7fd706bba3b9c" providerId="LiveId" clId="{577A3FF7-FECB-4F72-919E-8EFF5D89543D}"/>
    <pc:docChg chg="modSld">
      <pc:chgData name="marcos vinicius" userId="dba7fd706bba3b9c" providerId="LiveId" clId="{577A3FF7-FECB-4F72-919E-8EFF5D89543D}" dt="2019-06-28T11:15:02.617" v="15" actId="20577"/>
      <pc:docMkLst>
        <pc:docMk/>
      </pc:docMkLst>
      <pc:sldChg chg="modSp">
        <pc:chgData name="marcos vinicius" userId="dba7fd706bba3b9c" providerId="LiveId" clId="{577A3FF7-FECB-4F72-919E-8EFF5D89543D}" dt="2019-06-28T11:15:02.617" v="15" actId="20577"/>
        <pc:sldMkLst>
          <pc:docMk/>
          <pc:sldMk cId="0" sldId="256"/>
        </pc:sldMkLst>
        <pc:spChg chg="mod">
          <ac:chgData name="marcos vinicius" userId="dba7fd706bba3b9c" providerId="LiveId" clId="{577A3FF7-FECB-4F72-919E-8EFF5D89543D}" dt="2019-06-28T11:15:02.617" v="15" actId="20577"/>
          <ac:spMkLst>
            <pc:docMk/>
            <pc:sldMk cId="0" sldId="256"/>
            <ac:spMk id="439" creationId="{00000000-0000-0000-0000-000000000000}"/>
          </ac:spMkLst>
        </pc:spChg>
      </pc:sldChg>
      <pc:sldChg chg="modSp">
        <pc:chgData name="marcos vinicius" userId="dba7fd706bba3b9c" providerId="LiveId" clId="{577A3FF7-FECB-4F72-919E-8EFF5D89543D}" dt="2019-06-28T11:14:16.516" v="8" actId="255"/>
        <pc:sldMkLst>
          <pc:docMk/>
          <pc:sldMk cId="0" sldId="279"/>
        </pc:sldMkLst>
        <pc:spChg chg="mod">
          <ac:chgData name="marcos vinicius" userId="dba7fd706bba3b9c" providerId="LiveId" clId="{577A3FF7-FECB-4F72-919E-8EFF5D89543D}" dt="2019-06-28T11:13:59.690" v="4" actId="2710"/>
          <ac:spMkLst>
            <pc:docMk/>
            <pc:sldMk cId="0" sldId="279"/>
            <ac:spMk id="596" creationId="{00000000-0000-0000-0000-000000000000}"/>
          </ac:spMkLst>
        </pc:spChg>
        <pc:spChg chg="mod">
          <ac:chgData name="marcos vinicius" userId="dba7fd706bba3b9c" providerId="LiveId" clId="{577A3FF7-FECB-4F72-919E-8EFF5D89543D}" dt="2019-06-28T11:14:16.516" v="8" actId="255"/>
          <ac:spMkLst>
            <pc:docMk/>
            <pc:sldMk cId="0" sldId="279"/>
            <ac:spMk id="597" creationId="{00000000-0000-0000-0000-000000000000}"/>
          </ac:spMkLst>
        </pc:spChg>
      </pc:sldChg>
    </pc:docChg>
  </pc:docChgLst>
  <pc:docChgLst>
    <pc:chgData name="marcos vinicius" userId="dba7fd706bba3b9c" providerId="LiveId" clId="{1B15FFE5-C4E1-41D7-BEBC-76B7206356A4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rtlCol="0"/>
          <a:lstStyle/>
          <a:p>
            <a:pPr rtl="0"/>
            <a:endParaRPr dirty="0"/>
          </a:p>
        </p:txBody>
      </p:sp>
      <p:sp>
        <p:nvSpPr>
          <p:cNvPr id="434" name="Shape 4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rtlCol="0"/>
          <a:lstStyle/>
          <a:p>
            <a:pPr rtl="0"/>
            <a:endParaRPr/>
          </a:p>
        </p:txBody>
      </p:sp>
    </p:spTree>
    <p:extLst>
      <p:ext uri="{BB962C8B-B14F-4D97-AF65-F5344CB8AC3E}">
        <p14:creationId xmlns:p14="http://schemas.microsoft.com/office/powerpoint/2010/main" val="273604866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25" name="Shape 25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6" name="Shape 26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29" name="Group 29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27" name="Shape 27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28" name="Shape 28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30" name="Shape 30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33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3200"/>
            </a:lvl1pPr>
          </a:lstStyle>
          <a:p>
            <a:pPr rtl="0"/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799" cy="14605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457200" algn="ctr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914400" algn="ctr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371600" algn="ctr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828800" algn="ctr">
              <a:spcBef>
                <a:spcPts val="5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 rtl="0"/>
            <a:r>
              <a:t>Body Level One</a:t>
            </a:r>
          </a:p>
          <a:p>
            <a:pPr lvl="1" rtl="0"/>
            <a:r>
              <a:t>Body Level Two</a:t>
            </a:r>
          </a:p>
          <a:p>
            <a:pPr lvl="2" rtl="0"/>
            <a:r>
              <a:t>Body Level Three</a:t>
            </a:r>
          </a:p>
          <a:p>
            <a:pPr lvl="3" rtl="0"/>
            <a:r>
              <a:t>Body Level Four</a:t>
            </a:r>
          </a:p>
          <a:p>
            <a:pPr lvl="4" rtl="0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8422857" y="5266223"/>
            <a:ext cx="263943" cy="269201"/>
          </a:xfrm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  <p:sp>
        <p:nvSpPr>
          <p:cNvPr id="37" name="Shape 37"/>
          <p:cNvSpPr/>
          <p:nvPr/>
        </p:nvSpPr>
        <p:spPr>
          <a:xfrm>
            <a:off x="301036" y="553989"/>
            <a:ext cx="8541927" cy="3762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179" name="Shape 179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180" name="Shape 180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81" name="Shape 181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184" name="Group 184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182" name="Shape 182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185" name="Shape 185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186" name="Shape 186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188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65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t>Title Text</a:t>
            </a:r>
          </a:p>
        </p:txBody>
      </p:sp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xfrm>
            <a:off x="8422857" y="5266223"/>
            <a:ext cx="263943" cy="269201"/>
          </a:xfrm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  <p:sp>
        <p:nvSpPr>
          <p:cNvPr id="191" name="Shape 191"/>
          <p:cNvSpPr/>
          <p:nvPr/>
        </p:nvSpPr>
        <p:spPr>
          <a:xfrm flipH="1" flipV="1">
            <a:off x="399804" y="625785"/>
            <a:ext cx="8318131" cy="1"/>
          </a:xfrm>
          <a:prstGeom prst="line">
            <a:avLst/>
          </a:prstGeom>
          <a:ln>
            <a:solidFill>
              <a:srgbClr val="A5A5A5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199" name="Shape 199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200" name="Shape 200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01" name="Shape 201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204" name="Group 204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202" name="Shape 202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207" name="Group 207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205" name="Shape 205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206" name="Shape 206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208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65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t>Title Text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sz="half" idx="1"/>
          </p:nvPr>
        </p:nvSpPr>
        <p:spPr>
          <a:xfrm>
            <a:off x="457200" y="1124455"/>
            <a:ext cx="4038599" cy="3771637"/>
          </a:xfrm>
          <a:prstGeom prst="rect">
            <a:avLst/>
          </a:prstGeom>
        </p:spPr>
        <p:txBody>
          <a:bodyPr rtlCol="0">
            <a:normAutofit/>
          </a:bodyPr>
          <a:lstStyle>
            <a:lvl1pPr indent="-228600">
              <a:spcBef>
                <a:spcPts val="300"/>
              </a:spcBef>
              <a:defRPr sz="1800"/>
            </a:lvl1pPr>
            <a:lvl2pPr marL="765968" indent="-207168">
              <a:spcBef>
                <a:spcPts val="300"/>
              </a:spcBef>
              <a:defRPr sz="1800"/>
            </a:lvl2pPr>
            <a:lvl3pPr marL="1182914" indent="-179614">
              <a:spcBef>
                <a:spcPts val="300"/>
              </a:spcBef>
              <a:defRPr sz="1800"/>
            </a:lvl3pPr>
            <a:lvl4pPr marL="1676400" indent="-228600">
              <a:spcBef>
                <a:spcPts val="300"/>
              </a:spcBef>
              <a:defRPr sz="1800"/>
            </a:lvl4pPr>
            <a:lvl5pPr marL="2133600" indent="-228600">
              <a:spcBef>
                <a:spcPts val="300"/>
              </a:spcBef>
              <a:defRPr sz="1800"/>
            </a:lvl5pPr>
          </a:lstStyle>
          <a:p>
            <a:pPr rtl="0"/>
            <a:r>
              <a:t>Body Level One</a:t>
            </a:r>
          </a:p>
          <a:p>
            <a:pPr lvl="1" rtl="0"/>
            <a:r>
              <a:t>Body Level Two</a:t>
            </a:r>
          </a:p>
          <a:p>
            <a:pPr lvl="2" rtl="0"/>
            <a:r>
              <a:t>Body Level Three</a:t>
            </a:r>
          </a:p>
          <a:p>
            <a:pPr lvl="3" rtl="0"/>
            <a:r>
              <a:t>Body Level Four</a:t>
            </a:r>
          </a:p>
          <a:p>
            <a:pPr lvl="4" rtl="0"/>
            <a:r>
              <a:t>Body Level Five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sz="half" idx="13"/>
          </p:nvPr>
        </p:nvSpPr>
        <p:spPr>
          <a:xfrm>
            <a:off x="4648200" y="1124455"/>
            <a:ext cx="4038599" cy="377163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indent="-228600" rtl="0">
              <a:spcBef>
                <a:spcPts val="300"/>
              </a:spcBef>
              <a:defRPr sz="1800"/>
            </a:pPr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8422857" y="5266223"/>
            <a:ext cx="263943" cy="269201"/>
          </a:xfrm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220" name="Shape 220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221" name="Shape 221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22" name="Shape 222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225" name="Group 225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223" name="Shape 223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224" name="Shape 224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226" name="Shape 226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227" name="Shape 227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229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65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t>Title Text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xfrm>
            <a:off x="457200" y="1112024"/>
            <a:ext cx="4040188" cy="53313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800" b="1"/>
            </a:lvl1pPr>
            <a:lvl2pPr marL="0" indent="457200">
              <a:spcBef>
                <a:spcPts val="300"/>
              </a:spcBef>
              <a:buClrTx/>
              <a:buSzTx/>
              <a:buFontTx/>
              <a:buNone/>
              <a:defRPr sz="1800" b="1"/>
            </a:lvl2pPr>
            <a:lvl3pPr marL="0" indent="914400">
              <a:spcBef>
                <a:spcPts val="300"/>
              </a:spcBef>
              <a:buClrTx/>
              <a:buSzTx/>
              <a:buFontTx/>
              <a:buNone/>
              <a:defRPr sz="1800" b="1"/>
            </a:lvl3pPr>
            <a:lvl4pPr marL="0" indent="1371600">
              <a:spcBef>
                <a:spcPts val="300"/>
              </a:spcBef>
              <a:buClrTx/>
              <a:buSzTx/>
              <a:buFontTx/>
              <a:buNone/>
              <a:defRPr sz="1800" b="1"/>
            </a:lvl4pPr>
            <a:lvl5pPr marL="0" indent="1828800">
              <a:spcBef>
                <a:spcPts val="300"/>
              </a:spcBef>
              <a:buClrTx/>
              <a:buSzTx/>
              <a:buFontTx/>
              <a:buNone/>
              <a:defRPr sz="1800" b="1"/>
            </a:lvl5pPr>
          </a:lstStyle>
          <a:p>
            <a:pPr rtl="0"/>
            <a:r>
              <a:t>Body Level One</a:t>
            </a:r>
          </a:p>
          <a:p>
            <a:pPr lvl="1" rtl="0"/>
            <a:r>
              <a:t>Body Level Two</a:t>
            </a:r>
          </a:p>
          <a:p>
            <a:pPr lvl="2" rtl="0"/>
            <a:r>
              <a:t>Body Level Three</a:t>
            </a:r>
          </a:p>
          <a:p>
            <a:pPr lvl="3" rtl="0"/>
            <a:r>
              <a:t>Body Level Four</a:t>
            </a:r>
          </a:p>
          <a:p>
            <a:pPr lvl="4" rtl="0"/>
            <a:r>
              <a:t>Body Level Five</a:t>
            </a:r>
          </a:p>
        </p:txBody>
      </p:sp>
      <p:sp>
        <p:nvSpPr>
          <p:cNvPr id="232" name="Shape 232"/>
          <p:cNvSpPr>
            <a:spLocks noGrp="1"/>
          </p:cNvSpPr>
          <p:nvPr>
            <p:ph type="body" sz="half" idx="13"/>
          </p:nvPr>
        </p:nvSpPr>
        <p:spPr>
          <a:xfrm>
            <a:off x="457199" y="1645159"/>
            <a:ext cx="4040189" cy="329274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indent="-228600" rtl="0">
              <a:spcBef>
                <a:spcPts val="300"/>
              </a:spcBef>
              <a:defRPr sz="1800"/>
            </a:pPr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4"/>
          </p:nvPr>
        </p:nvSpPr>
        <p:spPr>
          <a:xfrm>
            <a:off x="4645026" y="1112024"/>
            <a:ext cx="4041774" cy="53313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marL="0" indent="0" rtl="0">
              <a:spcBef>
                <a:spcPts val="30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half" idx="15"/>
          </p:nvPr>
        </p:nvSpPr>
        <p:spPr>
          <a:xfrm>
            <a:off x="4645026" y="1645159"/>
            <a:ext cx="4041774" cy="329274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indent="-228600" rtl="0">
              <a:spcBef>
                <a:spcPts val="300"/>
              </a:spcBef>
              <a:defRPr sz="1800"/>
            </a:pPr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8427310" y="5272573"/>
            <a:ext cx="259490" cy="256501"/>
          </a:xfrm>
          <a:prstGeom prst="rect">
            <a:avLst/>
          </a:prstGeom>
        </p:spPr>
        <p:txBody>
          <a:bodyPr rtlCol="0"/>
          <a:lstStyle>
            <a:lvl1pPr>
              <a:defRPr sz="11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rtl="0"/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243" name="Shape 243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244" name="Shape 244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45" name="Shape 245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248" name="Group 248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246" name="Shape 246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251" name="Group 251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249" name="Shape 249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250" name="Shape 250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252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65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t>Title Text</a:t>
            </a:r>
          </a:p>
        </p:txBody>
      </p:sp>
      <p:sp>
        <p:nvSpPr>
          <p:cNvPr id="254" name="Shape 254"/>
          <p:cNvSpPr>
            <a:spLocks noGrp="1"/>
          </p:cNvSpPr>
          <p:nvPr>
            <p:ph type="sldNum" sz="quarter" idx="2"/>
          </p:nvPr>
        </p:nvSpPr>
        <p:spPr>
          <a:xfrm>
            <a:off x="8422857" y="5266223"/>
            <a:ext cx="263943" cy="269201"/>
          </a:xfrm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  <p:sp>
        <p:nvSpPr>
          <p:cNvPr id="255" name="Shape 255"/>
          <p:cNvSpPr/>
          <p:nvPr/>
        </p:nvSpPr>
        <p:spPr>
          <a:xfrm>
            <a:off x="4145934" y="5052686"/>
            <a:ext cx="942259" cy="5917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408" name="Group 408"/>
          <p:cNvGrpSpPr/>
          <p:nvPr/>
        </p:nvGrpSpPr>
        <p:grpSpPr>
          <a:xfrm>
            <a:off x="2415382" y="1289612"/>
            <a:ext cx="4453720" cy="3196839"/>
            <a:chOff x="0" y="0"/>
            <a:chExt cx="4453718" cy="3196837"/>
          </a:xfrm>
        </p:grpSpPr>
        <p:sp>
          <p:nvSpPr>
            <p:cNvPr id="256" name="Shape 256"/>
            <p:cNvSpPr/>
            <p:nvPr/>
          </p:nvSpPr>
          <p:spPr>
            <a:xfrm>
              <a:off x="2131217" y="926713"/>
              <a:ext cx="1246179" cy="62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02"/>
                    <a:pt x="2446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38" y="8161"/>
                  </a:cubicBezTo>
                  <a:cubicBezTo>
                    <a:pt x="19154" y="7057"/>
                    <a:pt x="17792" y="4664"/>
                    <a:pt x="13010" y="61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FFDE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2131217" y="926713"/>
              <a:ext cx="1246179" cy="62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02"/>
                    <a:pt x="2446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38" y="8161"/>
                  </a:cubicBezTo>
                  <a:cubicBezTo>
                    <a:pt x="19154" y="7057"/>
                    <a:pt x="17792" y="4664"/>
                    <a:pt x="13010" y="61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2620167" y="520653"/>
              <a:ext cx="268290" cy="550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09" extrusionOk="0">
                  <a:moveTo>
                    <a:pt x="0" y="4735"/>
                  </a:moveTo>
                  <a:cubicBezTo>
                    <a:pt x="0" y="12657"/>
                    <a:pt x="0" y="12657"/>
                    <a:pt x="0" y="12657"/>
                  </a:cubicBezTo>
                  <a:cubicBezTo>
                    <a:pt x="0" y="16556"/>
                    <a:pt x="0" y="16556"/>
                    <a:pt x="0" y="16556"/>
                  </a:cubicBezTo>
                  <a:cubicBezTo>
                    <a:pt x="5950" y="19898"/>
                    <a:pt x="15650" y="20022"/>
                    <a:pt x="21600" y="16556"/>
                  </a:cubicBezTo>
                  <a:cubicBezTo>
                    <a:pt x="21600" y="12657"/>
                    <a:pt x="21600" y="12657"/>
                    <a:pt x="21600" y="12657"/>
                  </a:cubicBezTo>
                  <a:cubicBezTo>
                    <a:pt x="21600" y="4735"/>
                    <a:pt x="21600" y="4735"/>
                    <a:pt x="21600" y="4735"/>
                  </a:cubicBezTo>
                  <a:cubicBezTo>
                    <a:pt x="21600" y="-1578"/>
                    <a:pt x="0" y="-1578"/>
                    <a:pt x="0" y="4735"/>
                  </a:cubicBezTo>
                </a:path>
              </a:pathLst>
            </a:custGeom>
            <a:solidFill>
              <a:srgbClr val="F6C89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2450742" y="443702"/>
              <a:ext cx="98652" cy="16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5" h="19852" extrusionOk="0">
                  <a:moveTo>
                    <a:pt x="4870" y="185"/>
                  </a:moveTo>
                  <a:cubicBezTo>
                    <a:pt x="9190" y="-874"/>
                    <a:pt x="15053" y="2726"/>
                    <a:pt x="17522" y="8020"/>
                  </a:cubicBezTo>
                  <a:cubicBezTo>
                    <a:pt x="20299" y="13314"/>
                    <a:pt x="18756" y="18608"/>
                    <a:pt x="14128" y="19667"/>
                  </a:cubicBezTo>
                  <a:cubicBezTo>
                    <a:pt x="9499" y="20726"/>
                    <a:pt x="3945" y="17126"/>
                    <a:pt x="1168" y="11832"/>
                  </a:cubicBezTo>
                  <a:cubicBezTo>
                    <a:pt x="-1301" y="6326"/>
                    <a:pt x="242" y="1244"/>
                    <a:pt x="4870" y="185"/>
                  </a:cubicBezTo>
                  <a:close/>
                </a:path>
              </a:pathLst>
            </a:custGeom>
            <a:solidFill>
              <a:srgbClr val="F6C89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2957996" y="443702"/>
              <a:ext cx="98351" cy="16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8" h="19852" extrusionOk="0">
                  <a:moveTo>
                    <a:pt x="14275" y="185"/>
                  </a:moveTo>
                  <a:cubicBezTo>
                    <a:pt x="9647" y="-874"/>
                    <a:pt x="3784" y="2726"/>
                    <a:pt x="1315" y="8020"/>
                  </a:cubicBezTo>
                  <a:cubicBezTo>
                    <a:pt x="-1462" y="13314"/>
                    <a:pt x="389" y="18608"/>
                    <a:pt x="4709" y="19667"/>
                  </a:cubicBezTo>
                  <a:cubicBezTo>
                    <a:pt x="9338" y="20726"/>
                    <a:pt x="15201" y="17126"/>
                    <a:pt x="17669" y="11832"/>
                  </a:cubicBezTo>
                  <a:cubicBezTo>
                    <a:pt x="20138" y="6326"/>
                    <a:pt x="18595" y="1244"/>
                    <a:pt x="14275" y="185"/>
                  </a:cubicBezTo>
                  <a:close/>
                </a:path>
              </a:pathLst>
            </a:custGeom>
            <a:solidFill>
              <a:srgbClr val="F6C89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09055" y="886145"/>
              <a:ext cx="146051" cy="31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3" y="0"/>
                  </a:moveTo>
                  <a:lnTo>
                    <a:pt x="0" y="3398"/>
                  </a:lnTo>
                  <a:lnTo>
                    <a:pt x="4695" y="21600"/>
                  </a:lnTo>
                  <a:lnTo>
                    <a:pt x="21600" y="1274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20167" y="824408"/>
              <a:ext cx="268290" cy="102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234"/>
                    <a:pt x="0" y="2234"/>
                    <a:pt x="0" y="2234"/>
                  </a:cubicBezTo>
                  <a:cubicBezTo>
                    <a:pt x="0" y="2234"/>
                    <a:pt x="5562" y="20855"/>
                    <a:pt x="10735" y="21600"/>
                  </a:cubicBezTo>
                  <a:cubicBezTo>
                    <a:pt x="10865" y="21600"/>
                    <a:pt x="10994" y="21600"/>
                    <a:pt x="10994" y="21600"/>
                  </a:cubicBezTo>
                  <a:cubicBezTo>
                    <a:pt x="16168" y="21600"/>
                    <a:pt x="21600" y="3352"/>
                    <a:pt x="21600" y="3352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2474941" y="50062"/>
              <a:ext cx="558889" cy="84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52" h="21600" extrusionOk="0">
                  <a:moveTo>
                    <a:pt x="7345" y="0"/>
                  </a:moveTo>
                  <a:cubicBezTo>
                    <a:pt x="-3476" y="0"/>
                    <a:pt x="650" y="16029"/>
                    <a:pt x="1366" y="17262"/>
                  </a:cubicBezTo>
                  <a:cubicBezTo>
                    <a:pt x="2166" y="18632"/>
                    <a:pt x="5577" y="21600"/>
                    <a:pt x="7345" y="21600"/>
                  </a:cubicBezTo>
                  <a:cubicBezTo>
                    <a:pt x="9071" y="21600"/>
                    <a:pt x="12524" y="18632"/>
                    <a:pt x="13282" y="17262"/>
                  </a:cubicBezTo>
                  <a:cubicBezTo>
                    <a:pt x="13998" y="16029"/>
                    <a:pt x="18124" y="0"/>
                    <a:pt x="7345" y="0"/>
                  </a:cubicBezTo>
                  <a:close/>
                </a:path>
              </a:pathLst>
            </a:custGeom>
            <a:solidFill>
              <a:srgbClr val="F6C89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2453765" y="27177"/>
              <a:ext cx="601810" cy="544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2" h="20472" extrusionOk="0">
                  <a:moveTo>
                    <a:pt x="19037" y="16917"/>
                  </a:moveTo>
                  <a:cubicBezTo>
                    <a:pt x="19706" y="12556"/>
                    <a:pt x="19243" y="2360"/>
                    <a:pt x="16672" y="2696"/>
                  </a:cubicBezTo>
                  <a:cubicBezTo>
                    <a:pt x="14203" y="-524"/>
                    <a:pt x="5769" y="-1128"/>
                    <a:pt x="3403" y="2360"/>
                  </a:cubicBezTo>
                  <a:cubicBezTo>
                    <a:pt x="-1894" y="3702"/>
                    <a:pt x="575" y="16984"/>
                    <a:pt x="575" y="16984"/>
                  </a:cubicBezTo>
                  <a:cubicBezTo>
                    <a:pt x="729" y="18325"/>
                    <a:pt x="986" y="19466"/>
                    <a:pt x="1192" y="20472"/>
                  </a:cubicBezTo>
                  <a:cubicBezTo>
                    <a:pt x="1552" y="20472"/>
                    <a:pt x="1912" y="20405"/>
                    <a:pt x="2272" y="20405"/>
                  </a:cubicBezTo>
                  <a:cubicBezTo>
                    <a:pt x="1912" y="19466"/>
                    <a:pt x="1552" y="18527"/>
                    <a:pt x="1449" y="17856"/>
                  </a:cubicBezTo>
                  <a:cubicBezTo>
                    <a:pt x="1397" y="17453"/>
                    <a:pt x="1243" y="16045"/>
                    <a:pt x="1243" y="15709"/>
                  </a:cubicBezTo>
                  <a:cubicBezTo>
                    <a:pt x="1295" y="13294"/>
                    <a:pt x="2632" y="6318"/>
                    <a:pt x="4946" y="5781"/>
                  </a:cubicBezTo>
                  <a:cubicBezTo>
                    <a:pt x="5820" y="5580"/>
                    <a:pt x="8032" y="8196"/>
                    <a:pt x="9523" y="8196"/>
                  </a:cubicBezTo>
                  <a:cubicBezTo>
                    <a:pt x="11015" y="8129"/>
                    <a:pt x="12969" y="5513"/>
                    <a:pt x="13946" y="5647"/>
                  </a:cubicBezTo>
                  <a:cubicBezTo>
                    <a:pt x="16363" y="6117"/>
                    <a:pt x="18369" y="12489"/>
                    <a:pt x="18317" y="15575"/>
                  </a:cubicBezTo>
                  <a:cubicBezTo>
                    <a:pt x="18317" y="15978"/>
                    <a:pt x="17957" y="18392"/>
                    <a:pt x="17392" y="20069"/>
                  </a:cubicBezTo>
                  <a:cubicBezTo>
                    <a:pt x="17752" y="20002"/>
                    <a:pt x="18163" y="20002"/>
                    <a:pt x="18523" y="19935"/>
                  </a:cubicBezTo>
                  <a:cubicBezTo>
                    <a:pt x="18729" y="19063"/>
                    <a:pt x="18883" y="18057"/>
                    <a:pt x="19037" y="16917"/>
                  </a:cubicBezTo>
                  <a:close/>
                </a:path>
              </a:pathLst>
            </a:custGeom>
            <a:solidFill>
              <a:srgbClr val="8060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2755105" y="886145"/>
              <a:ext cx="142876" cy="315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60" y="0"/>
                  </a:moveTo>
                  <a:lnTo>
                    <a:pt x="21600" y="3379"/>
                  </a:lnTo>
                  <a:lnTo>
                    <a:pt x="16800" y="21600"/>
                  </a:lnTo>
                  <a:lnTo>
                    <a:pt x="0" y="12670"/>
                  </a:lnTo>
                  <a:lnTo>
                    <a:pt x="2016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2620167" y="880852"/>
              <a:ext cx="268290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64" y="21000"/>
                  </a:lnTo>
                  <a:lnTo>
                    <a:pt x="0" y="0"/>
                  </a:lnTo>
                  <a:lnTo>
                    <a:pt x="0" y="600"/>
                  </a:lnTo>
                  <a:lnTo>
                    <a:pt x="10864" y="21600"/>
                  </a:lnTo>
                  <a:lnTo>
                    <a:pt x="21600" y="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9BE9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2729705" y="1191121"/>
              <a:ext cx="49213" cy="12701"/>
            </a:xfrm>
            <a:prstGeom prst="rect">
              <a:avLst/>
            </a:prstGeom>
            <a:solidFill>
              <a:srgbClr val="2E2E2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68" name="Shape 268"/>
            <p:cNvSpPr/>
            <p:nvPr/>
          </p:nvSpPr>
          <p:spPr>
            <a:xfrm>
              <a:off x="2596355" y="649784"/>
              <a:ext cx="315913" cy="51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13" y="0"/>
                  </a:moveTo>
                  <a:cubicBezTo>
                    <a:pt x="11074" y="0"/>
                    <a:pt x="10855" y="3724"/>
                    <a:pt x="10855" y="3724"/>
                  </a:cubicBezTo>
                  <a:cubicBezTo>
                    <a:pt x="10855" y="3724"/>
                    <a:pt x="10526" y="0"/>
                    <a:pt x="10087" y="0"/>
                  </a:cubicBezTo>
                  <a:cubicBezTo>
                    <a:pt x="8552" y="0"/>
                    <a:pt x="1864" y="4469"/>
                    <a:pt x="0" y="21600"/>
                  </a:cubicBezTo>
                  <a:cubicBezTo>
                    <a:pt x="0" y="21600"/>
                    <a:pt x="9320" y="20110"/>
                    <a:pt x="9868" y="19365"/>
                  </a:cubicBezTo>
                  <a:cubicBezTo>
                    <a:pt x="10306" y="17876"/>
                    <a:pt x="10855" y="11172"/>
                    <a:pt x="10855" y="11172"/>
                  </a:cubicBezTo>
                  <a:cubicBezTo>
                    <a:pt x="10855" y="11172"/>
                    <a:pt x="11293" y="17876"/>
                    <a:pt x="11732" y="19365"/>
                  </a:cubicBezTo>
                  <a:cubicBezTo>
                    <a:pt x="12280" y="20110"/>
                    <a:pt x="21600" y="21600"/>
                    <a:pt x="21600" y="21600"/>
                  </a:cubicBezTo>
                  <a:cubicBezTo>
                    <a:pt x="19736" y="4469"/>
                    <a:pt x="13157" y="0"/>
                    <a:pt x="11513" y="0"/>
                  </a:cubicBezTo>
                  <a:close/>
                </a:path>
              </a:pathLst>
            </a:custGeom>
            <a:solidFill>
              <a:srgbClr val="8060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1039017" y="926713"/>
              <a:ext cx="1247765" cy="62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02"/>
                    <a:pt x="2446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38" y="8161"/>
                  </a:cubicBezTo>
                  <a:cubicBezTo>
                    <a:pt x="19154" y="7057"/>
                    <a:pt x="17792" y="4664"/>
                    <a:pt x="13010" y="61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FFDE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1039017" y="926713"/>
              <a:ext cx="1247765" cy="62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02"/>
                    <a:pt x="2446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38" y="8161"/>
                  </a:cubicBezTo>
                  <a:cubicBezTo>
                    <a:pt x="19154" y="7057"/>
                    <a:pt x="17792" y="4664"/>
                    <a:pt x="13010" y="61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C938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1529554" y="520653"/>
              <a:ext cx="266700" cy="550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09" extrusionOk="0">
                  <a:moveTo>
                    <a:pt x="0" y="4735"/>
                  </a:moveTo>
                  <a:cubicBezTo>
                    <a:pt x="0" y="12657"/>
                    <a:pt x="0" y="12657"/>
                    <a:pt x="0" y="12657"/>
                  </a:cubicBezTo>
                  <a:cubicBezTo>
                    <a:pt x="0" y="16556"/>
                    <a:pt x="0" y="16556"/>
                    <a:pt x="0" y="16556"/>
                  </a:cubicBezTo>
                  <a:cubicBezTo>
                    <a:pt x="5950" y="19898"/>
                    <a:pt x="15650" y="20022"/>
                    <a:pt x="21600" y="16556"/>
                  </a:cubicBezTo>
                  <a:cubicBezTo>
                    <a:pt x="21600" y="12657"/>
                    <a:pt x="21600" y="12657"/>
                    <a:pt x="21600" y="12657"/>
                  </a:cubicBezTo>
                  <a:cubicBezTo>
                    <a:pt x="21600" y="4735"/>
                    <a:pt x="21600" y="4735"/>
                    <a:pt x="21600" y="4735"/>
                  </a:cubicBezTo>
                  <a:cubicBezTo>
                    <a:pt x="21600" y="-1578"/>
                    <a:pt x="0" y="-1578"/>
                    <a:pt x="0" y="4735"/>
                  </a:cubicBezTo>
                </a:path>
              </a:pathLst>
            </a:custGeom>
            <a:solidFill>
              <a:srgbClr val="F6D1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1358542" y="443702"/>
              <a:ext cx="98652" cy="16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5" h="19852" extrusionOk="0">
                  <a:moveTo>
                    <a:pt x="4870" y="185"/>
                  </a:moveTo>
                  <a:cubicBezTo>
                    <a:pt x="9190" y="-874"/>
                    <a:pt x="15053" y="2726"/>
                    <a:pt x="17522" y="8020"/>
                  </a:cubicBezTo>
                  <a:cubicBezTo>
                    <a:pt x="20299" y="13314"/>
                    <a:pt x="18756" y="18608"/>
                    <a:pt x="14128" y="19667"/>
                  </a:cubicBezTo>
                  <a:cubicBezTo>
                    <a:pt x="9499" y="20726"/>
                    <a:pt x="3945" y="17126"/>
                    <a:pt x="1168" y="11832"/>
                  </a:cubicBezTo>
                  <a:cubicBezTo>
                    <a:pt x="-1301" y="6326"/>
                    <a:pt x="242" y="1244"/>
                    <a:pt x="4870" y="185"/>
                  </a:cubicBezTo>
                  <a:close/>
                </a:path>
              </a:pathLst>
            </a:custGeom>
            <a:solidFill>
              <a:srgbClr val="F6D1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1867383" y="443702"/>
              <a:ext cx="98351" cy="16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8" h="19852" extrusionOk="0">
                  <a:moveTo>
                    <a:pt x="14275" y="185"/>
                  </a:moveTo>
                  <a:cubicBezTo>
                    <a:pt x="9647" y="-874"/>
                    <a:pt x="3784" y="2726"/>
                    <a:pt x="1315" y="8020"/>
                  </a:cubicBezTo>
                  <a:cubicBezTo>
                    <a:pt x="-1462" y="13314"/>
                    <a:pt x="389" y="18608"/>
                    <a:pt x="4709" y="19667"/>
                  </a:cubicBezTo>
                  <a:cubicBezTo>
                    <a:pt x="9338" y="20726"/>
                    <a:pt x="15201" y="17126"/>
                    <a:pt x="17669" y="11832"/>
                  </a:cubicBezTo>
                  <a:cubicBezTo>
                    <a:pt x="20138" y="6326"/>
                    <a:pt x="18595" y="1244"/>
                    <a:pt x="14275" y="185"/>
                  </a:cubicBezTo>
                  <a:close/>
                </a:path>
              </a:pathLst>
            </a:custGeom>
            <a:solidFill>
              <a:srgbClr val="F6D1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1529554" y="824408"/>
              <a:ext cx="266700" cy="102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234"/>
                    <a:pt x="0" y="2234"/>
                    <a:pt x="0" y="2234"/>
                  </a:cubicBezTo>
                  <a:cubicBezTo>
                    <a:pt x="0" y="2234"/>
                    <a:pt x="5562" y="20855"/>
                    <a:pt x="10735" y="21600"/>
                  </a:cubicBezTo>
                  <a:cubicBezTo>
                    <a:pt x="10865" y="21600"/>
                    <a:pt x="10994" y="21600"/>
                    <a:pt x="10994" y="21600"/>
                  </a:cubicBezTo>
                  <a:cubicBezTo>
                    <a:pt x="16168" y="21600"/>
                    <a:pt x="21600" y="3352"/>
                    <a:pt x="21600" y="3352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1384074" y="50062"/>
              <a:ext cx="557810" cy="84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52" h="21600" extrusionOk="0">
                  <a:moveTo>
                    <a:pt x="7345" y="0"/>
                  </a:moveTo>
                  <a:cubicBezTo>
                    <a:pt x="-3476" y="0"/>
                    <a:pt x="650" y="16029"/>
                    <a:pt x="1366" y="17262"/>
                  </a:cubicBezTo>
                  <a:cubicBezTo>
                    <a:pt x="2166" y="18632"/>
                    <a:pt x="5577" y="21600"/>
                    <a:pt x="7345" y="21600"/>
                  </a:cubicBezTo>
                  <a:cubicBezTo>
                    <a:pt x="9071" y="21600"/>
                    <a:pt x="12524" y="18632"/>
                    <a:pt x="13282" y="17262"/>
                  </a:cubicBezTo>
                  <a:cubicBezTo>
                    <a:pt x="13998" y="16029"/>
                    <a:pt x="18124" y="0"/>
                    <a:pt x="7345" y="0"/>
                  </a:cubicBezTo>
                  <a:close/>
                </a:path>
              </a:pathLst>
            </a:custGeom>
            <a:solidFill>
              <a:srgbClr val="F6D1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1374089" y="-1"/>
              <a:ext cx="582293" cy="58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1" h="19680" extrusionOk="0">
                  <a:moveTo>
                    <a:pt x="15780" y="2126"/>
                  </a:moveTo>
                  <a:cubicBezTo>
                    <a:pt x="11129" y="-1920"/>
                    <a:pt x="3964" y="460"/>
                    <a:pt x="1826" y="3852"/>
                  </a:cubicBezTo>
                  <a:cubicBezTo>
                    <a:pt x="-901" y="8077"/>
                    <a:pt x="61" y="14503"/>
                    <a:pt x="703" y="19323"/>
                  </a:cubicBezTo>
                  <a:cubicBezTo>
                    <a:pt x="703" y="19323"/>
                    <a:pt x="703" y="19323"/>
                    <a:pt x="703" y="19323"/>
                  </a:cubicBezTo>
                  <a:cubicBezTo>
                    <a:pt x="703" y="19382"/>
                    <a:pt x="703" y="19442"/>
                    <a:pt x="756" y="19501"/>
                  </a:cubicBezTo>
                  <a:cubicBezTo>
                    <a:pt x="756" y="19501"/>
                    <a:pt x="810" y="19620"/>
                    <a:pt x="863" y="19680"/>
                  </a:cubicBezTo>
                  <a:cubicBezTo>
                    <a:pt x="863" y="19680"/>
                    <a:pt x="1024" y="19680"/>
                    <a:pt x="1077" y="19620"/>
                  </a:cubicBezTo>
                  <a:cubicBezTo>
                    <a:pt x="1131" y="19620"/>
                    <a:pt x="1131" y="19561"/>
                    <a:pt x="1131" y="19561"/>
                  </a:cubicBezTo>
                  <a:cubicBezTo>
                    <a:pt x="1131" y="19144"/>
                    <a:pt x="1131" y="18311"/>
                    <a:pt x="1131" y="18252"/>
                  </a:cubicBezTo>
                  <a:cubicBezTo>
                    <a:pt x="1077" y="17597"/>
                    <a:pt x="917" y="17002"/>
                    <a:pt x="863" y="16348"/>
                  </a:cubicBezTo>
                  <a:cubicBezTo>
                    <a:pt x="1291" y="13253"/>
                    <a:pt x="2574" y="12658"/>
                    <a:pt x="3216" y="8969"/>
                  </a:cubicBezTo>
                  <a:cubicBezTo>
                    <a:pt x="3376" y="8731"/>
                    <a:pt x="3537" y="8493"/>
                    <a:pt x="3697" y="8255"/>
                  </a:cubicBezTo>
                  <a:cubicBezTo>
                    <a:pt x="3857" y="8017"/>
                    <a:pt x="4071" y="7720"/>
                    <a:pt x="4285" y="7482"/>
                  </a:cubicBezTo>
                  <a:cubicBezTo>
                    <a:pt x="4392" y="7422"/>
                    <a:pt x="4499" y="7363"/>
                    <a:pt x="4606" y="7244"/>
                  </a:cubicBezTo>
                  <a:cubicBezTo>
                    <a:pt x="7119" y="6232"/>
                    <a:pt x="9685" y="7482"/>
                    <a:pt x="12038" y="8493"/>
                  </a:cubicBezTo>
                  <a:cubicBezTo>
                    <a:pt x="12946" y="8910"/>
                    <a:pt x="13053" y="7124"/>
                    <a:pt x="14069" y="7065"/>
                  </a:cubicBezTo>
                  <a:cubicBezTo>
                    <a:pt x="14497" y="7005"/>
                    <a:pt x="15352" y="8612"/>
                    <a:pt x="15727" y="8553"/>
                  </a:cubicBezTo>
                  <a:cubicBezTo>
                    <a:pt x="19255" y="8136"/>
                    <a:pt x="17758" y="14087"/>
                    <a:pt x="18346" y="16824"/>
                  </a:cubicBezTo>
                  <a:cubicBezTo>
                    <a:pt x="18239" y="17300"/>
                    <a:pt x="18186" y="17776"/>
                    <a:pt x="18133" y="18252"/>
                  </a:cubicBezTo>
                  <a:cubicBezTo>
                    <a:pt x="18133" y="18311"/>
                    <a:pt x="18133" y="19144"/>
                    <a:pt x="18133" y="19561"/>
                  </a:cubicBezTo>
                  <a:cubicBezTo>
                    <a:pt x="18133" y="19561"/>
                    <a:pt x="18133" y="19620"/>
                    <a:pt x="18186" y="19620"/>
                  </a:cubicBezTo>
                  <a:cubicBezTo>
                    <a:pt x="18239" y="19680"/>
                    <a:pt x="18400" y="19680"/>
                    <a:pt x="18400" y="19680"/>
                  </a:cubicBezTo>
                  <a:cubicBezTo>
                    <a:pt x="18453" y="19620"/>
                    <a:pt x="18507" y="19501"/>
                    <a:pt x="18507" y="19501"/>
                  </a:cubicBezTo>
                  <a:cubicBezTo>
                    <a:pt x="18560" y="19263"/>
                    <a:pt x="18560" y="19144"/>
                    <a:pt x="18560" y="18966"/>
                  </a:cubicBezTo>
                  <a:cubicBezTo>
                    <a:pt x="18614" y="18728"/>
                    <a:pt x="18614" y="18430"/>
                    <a:pt x="18667" y="18192"/>
                  </a:cubicBezTo>
                  <a:cubicBezTo>
                    <a:pt x="19362" y="15217"/>
                    <a:pt x="20699" y="3376"/>
                    <a:pt x="15780" y="2126"/>
                  </a:cubicBezTo>
                  <a:close/>
                  <a:moveTo>
                    <a:pt x="8723" y="6113"/>
                  </a:moveTo>
                  <a:cubicBezTo>
                    <a:pt x="8669" y="6113"/>
                    <a:pt x="8562" y="6053"/>
                    <a:pt x="8509" y="6053"/>
                  </a:cubicBezTo>
                  <a:cubicBezTo>
                    <a:pt x="8616" y="6053"/>
                    <a:pt x="8723" y="6113"/>
                    <a:pt x="8830" y="6113"/>
                  </a:cubicBezTo>
                  <a:cubicBezTo>
                    <a:pt x="8830" y="6113"/>
                    <a:pt x="8776" y="6113"/>
                    <a:pt x="8723" y="6113"/>
                  </a:cubicBez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1637505" y="1191121"/>
              <a:ext cx="50800" cy="12701"/>
            </a:xfrm>
            <a:prstGeom prst="rect">
              <a:avLst/>
            </a:prstGeom>
            <a:solidFill>
              <a:srgbClr val="B5323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1274015" y="49878"/>
              <a:ext cx="533147" cy="323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91" h="17432" extrusionOk="0">
                  <a:moveTo>
                    <a:pt x="16615" y="3099"/>
                  </a:moveTo>
                  <a:cubicBezTo>
                    <a:pt x="16615" y="3099"/>
                    <a:pt x="12352" y="-1893"/>
                    <a:pt x="8600" y="795"/>
                  </a:cubicBezTo>
                  <a:cubicBezTo>
                    <a:pt x="4792" y="3483"/>
                    <a:pt x="1438" y="4443"/>
                    <a:pt x="642" y="2715"/>
                  </a:cubicBezTo>
                  <a:cubicBezTo>
                    <a:pt x="642" y="2715"/>
                    <a:pt x="-1745" y="10971"/>
                    <a:pt x="2689" y="15387"/>
                  </a:cubicBezTo>
                  <a:cubicBezTo>
                    <a:pt x="7065" y="19707"/>
                    <a:pt x="12067" y="16251"/>
                    <a:pt x="13489" y="13563"/>
                  </a:cubicBezTo>
                  <a:cubicBezTo>
                    <a:pt x="14967" y="10875"/>
                    <a:pt x="17297" y="6555"/>
                    <a:pt x="18604" y="7419"/>
                  </a:cubicBezTo>
                  <a:cubicBezTo>
                    <a:pt x="19855" y="8283"/>
                    <a:pt x="16615" y="3099"/>
                    <a:pt x="16615" y="3099"/>
                  </a:cubicBez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79" name="Shape 279"/>
            <p:cNvSpPr/>
            <p:nvPr/>
          </p:nvSpPr>
          <p:spPr>
            <a:xfrm>
              <a:off x="429417" y="1540546"/>
              <a:ext cx="1247765" cy="62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02"/>
                    <a:pt x="2446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38" y="8161"/>
                  </a:cubicBezTo>
                  <a:cubicBezTo>
                    <a:pt x="19154" y="7057"/>
                    <a:pt x="17792" y="4664"/>
                    <a:pt x="13010" y="61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FFDE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80" name="Shape 280"/>
            <p:cNvSpPr/>
            <p:nvPr/>
          </p:nvSpPr>
          <p:spPr>
            <a:xfrm>
              <a:off x="429417" y="1540546"/>
              <a:ext cx="1247765" cy="62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02"/>
                    <a:pt x="2446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38" y="8161"/>
                  </a:cubicBezTo>
                  <a:cubicBezTo>
                    <a:pt x="19154" y="7057"/>
                    <a:pt x="17792" y="4664"/>
                    <a:pt x="13010" y="61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81" name="Shape 281"/>
            <p:cNvSpPr/>
            <p:nvPr/>
          </p:nvSpPr>
          <p:spPr>
            <a:xfrm>
              <a:off x="919954" y="1134485"/>
              <a:ext cx="266700" cy="550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09" extrusionOk="0">
                  <a:moveTo>
                    <a:pt x="0" y="4735"/>
                  </a:moveTo>
                  <a:cubicBezTo>
                    <a:pt x="0" y="12657"/>
                    <a:pt x="0" y="12657"/>
                    <a:pt x="0" y="12657"/>
                  </a:cubicBezTo>
                  <a:cubicBezTo>
                    <a:pt x="0" y="16556"/>
                    <a:pt x="0" y="16556"/>
                    <a:pt x="0" y="16556"/>
                  </a:cubicBezTo>
                  <a:cubicBezTo>
                    <a:pt x="5950" y="19898"/>
                    <a:pt x="15650" y="20022"/>
                    <a:pt x="21600" y="16556"/>
                  </a:cubicBezTo>
                  <a:cubicBezTo>
                    <a:pt x="21600" y="12657"/>
                    <a:pt x="21600" y="12657"/>
                    <a:pt x="21600" y="12657"/>
                  </a:cubicBezTo>
                  <a:cubicBezTo>
                    <a:pt x="21600" y="4735"/>
                    <a:pt x="21600" y="4735"/>
                    <a:pt x="21600" y="4735"/>
                  </a:cubicBezTo>
                  <a:cubicBezTo>
                    <a:pt x="21600" y="-1578"/>
                    <a:pt x="0" y="-1578"/>
                    <a:pt x="0" y="4735"/>
                  </a:cubicBezTo>
                </a:path>
              </a:pathLst>
            </a:custGeom>
            <a:solidFill>
              <a:srgbClr val="F6C8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82" name="Shape 282"/>
            <p:cNvSpPr/>
            <p:nvPr/>
          </p:nvSpPr>
          <p:spPr>
            <a:xfrm>
              <a:off x="748943" y="1057534"/>
              <a:ext cx="98652" cy="166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5" h="19852" extrusionOk="0">
                  <a:moveTo>
                    <a:pt x="4870" y="185"/>
                  </a:moveTo>
                  <a:cubicBezTo>
                    <a:pt x="9190" y="-874"/>
                    <a:pt x="15053" y="2726"/>
                    <a:pt x="17522" y="8020"/>
                  </a:cubicBezTo>
                  <a:cubicBezTo>
                    <a:pt x="20299" y="13314"/>
                    <a:pt x="18756" y="18608"/>
                    <a:pt x="14128" y="19667"/>
                  </a:cubicBezTo>
                  <a:cubicBezTo>
                    <a:pt x="9499" y="20726"/>
                    <a:pt x="3945" y="17126"/>
                    <a:pt x="1168" y="11832"/>
                  </a:cubicBezTo>
                  <a:cubicBezTo>
                    <a:pt x="-1301" y="6326"/>
                    <a:pt x="242" y="1244"/>
                    <a:pt x="4870" y="185"/>
                  </a:cubicBezTo>
                  <a:close/>
                </a:path>
              </a:pathLst>
            </a:custGeom>
            <a:solidFill>
              <a:srgbClr val="F6C8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83" name="Shape 283"/>
            <p:cNvSpPr/>
            <p:nvPr/>
          </p:nvSpPr>
          <p:spPr>
            <a:xfrm>
              <a:off x="1257783" y="1057534"/>
              <a:ext cx="98351" cy="166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8" h="19852" extrusionOk="0">
                  <a:moveTo>
                    <a:pt x="14275" y="185"/>
                  </a:moveTo>
                  <a:cubicBezTo>
                    <a:pt x="9647" y="-874"/>
                    <a:pt x="3784" y="2726"/>
                    <a:pt x="1315" y="8020"/>
                  </a:cubicBezTo>
                  <a:cubicBezTo>
                    <a:pt x="-1462" y="13314"/>
                    <a:pt x="389" y="18608"/>
                    <a:pt x="4709" y="19667"/>
                  </a:cubicBezTo>
                  <a:cubicBezTo>
                    <a:pt x="9338" y="20726"/>
                    <a:pt x="15201" y="17126"/>
                    <a:pt x="17669" y="11832"/>
                  </a:cubicBezTo>
                  <a:cubicBezTo>
                    <a:pt x="20138" y="6326"/>
                    <a:pt x="18595" y="1244"/>
                    <a:pt x="14275" y="185"/>
                  </a:cubicBezTo>
                  <a:close/>
                </a:path>
              </a:pathLst>
            </a:custGeom>
            <a:solidFill>
              <a:srgbClr val="F6C8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84" name="Shape 284"/>
            <p:cNvSpPr/>
            <p:nvPr/>
          </p:nvSpPr>
          <p:spPr>
            <a:xfrm>
              <a:off x="1127917" y="1544074"/>
              <a:ext cx="234950" cy="624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5400" y="2380"/>
                  </a:lnTo>
                  <a:lnTo>
                    <a:pt x="0" y="21600"/>
                  </a:lnTo>
                  <a:lnTo>
                    <a:pt x="9340" y="21600"/>
                  </a:lnTo>
                  <a:lnTo>
                    <a:pt x="19265" y="13058"/>
                  </a:lnTo>
                  <a:lnTo>
                    <a:pt x="9778" y="10312"/>
                  </a:lnTo>
                  <a:lnTo>
                    <a:pt x="21600" y="8054"/>
                  </a:lnTo>
                  <a:lnTo>
                    <a:pt x="11822" y="1220"/>
                  </a:lnTo>
                  <a:lnTo>
                    <a:pt x="5400" y="0"/>
                  </a:lnTo>
                  <a:close/>
                </a:path>
              </a:pathLst>
            </a:custGeom>
            <a:solidFill>
              <a:srgbClr val="1B1B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774474" y="663895"/>
              <a:ext cx="557810" cy="84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52" h="21600" extrusionOk="0">
                  <a:moveTo>
                    <a:pt x="7345" y="0"/>
                  </a:moveTo>
                  <a:cubicBezTo>
                    <a:pt x="-3476" y="0"/>
                    <a:pt x="650" y="16029"/>
                    <a:pt x="1366" y="17262"/>
                  </a:cubicBezTo>
                  <a:cubicBezTo>
                    <a:pt x="2166" y="18632"/>
                    <a:pt x="5577" y="21600"/>
                    <a:pt x="7345" y="21600"/>
                  </a:cubicBezTo>
                  <a:cubicBezTo>
                    <a:pt x="9071" y="21600"/>
                    <a:pt x="12524" y="18632"/>
                    <a:pt x="13282" y="17262"/>
                  </a:cubicBezTo>
                  <a:cubicBezTo>
                    <a:pt x="13998" y="16029"/>
                    <a:pt x="18124" y="0"/>
                    <a:pt x="7345" y="0"/>
                  </a:cubicBezTo>
                  <a:close/>
                </a:path>
              </a:pathLst>
            </a:custGeom>
            <a:solidFill>
              <a:srgbClr val="F6C8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86" name="Shape 286"/>
            <p:cNvSpPr/>
            <p:nvPr/>
          </p:nvSpPr>
          <p:spPr>
            <a:xfrm>
              <a:off x="778667" y="1120741"/>
              <a:ext cx="545286" cy="386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21347" y="398"/>
                  </a:moveTo>
                  <a:cubicBezTo>
                    <a:pt x="21284" y="896"/>
                    <a:pt x="21221" y="1294"/>
                    <a:pt x="21221" y="1294"/>
                  </a:cubicBezTo>
                  <a:cubicBezTo>
                    <a:pt x="21221" y="1294"/>
                    <a:pt x="19768" y="9058"/>
                    <a:pt x="18505" y="11447"/>
                  </a:cubicBezTo>
                  <a:cubicBezTo>
                    <a:pt x="16105" y="16125"/>
                    <a:pt x="12947" y="19012"/>
                    <a:pt x="10863" y="19111"/>
                  </a:cubicBezTo>
                  <a:cubicBezTo>
                    <a:pt x="8716" y="19111"/>
                    <a:pt x="5621" y="16424"/>
                    <a:pt x="3221" y="11845"/>
                  </a:cubicBezTo>
                  <a:cubicBezTo>
                    <a:pt x="2274" y="10053"/>
                    <a:pt x="505" y="1991"/>
                    <a:pt x="442" y="1294"/>
                  </a:cubicBezTo>
                  <a:cubicBezTo>
                    <a:pt x="442" y="896"/>
                    <a:pt x="379" y="398"/>
                    <a:pt x="316" y="0"/>
                  </a:cubicBezTo>
                  <a:cubicBezTo>
                    <a:pt x="0" y="0"/>
                    <a:pt x="0" y="3484"/>
                    <a:pt x="0" y="3484"/>
                  </a:cubicBezTo>
                  <a:cubicBezTo>
                    <a:pt x="442" y="7565"/>
                    <a:pt x="821" y="10153"/>
                    <a:pt x="1832" y="12442"/>
                  </a:cubicBezTo>
                  <a:cubicBezTo>
                    <a:pt x="3410" y="15926"/>
                    <a:pt x="7958" y="21600"/>
                    <a:pt x="10737" y="21600"/>
                  </a:cubicBezTo>
                  <a:cubicBezTo>
                    <a:pt x="13516" y="21600"/>
                    <a:pt x="18000" y="15926"/>
                    <a:pt x="19642" y="12442"/>
                  </a:cubicBezTo>
                  <a:cubicBezTo>
                    <a:pt x="20652" y="10153"/>
                    <a:pt x="20905" y="7167"/>
                    <a:pt x="21474" y="2986"/>
                  </a:cubicBezTo>
                  <a:cubicBezTo>
                    <a:pt x="21474" y="2986"/>
                    <a:pt x="21600" y="398"/>
                    <a:pt x="21347" y="398"/>
                  </a:cubicBezTo>
                  <a:close/>
                </a:path>
              </a:pathLst>
            </a:custGeom>
            <a:solidFill>
              <a:srgbClr val="605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87" name="Shape 287"/>
            <p:cNvSpPr/>
            <p:nvPr/>
          </p:nvSpPr>
          <p:spPr>
            <a:xfrm>
              <a:off x="807242" y="1020841"/>
              <a:ext cx="503623" cy="200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163" extrusionOk="0">
                  <a:moveTo>
                    <a:pt x="16114" y="21158"/>
                  </a:moveTo>
                  <a:cubicBezTo>
                    <a:pt x="16251" y="21158"/>
                    <a:pt x="16320" y="21158"/>
                    <a:pt x="16457" y="21158"/>
                  </a:cubicBezTo>
                  <a:cubicBezTo>
                    <a:pt x="19268" y="20407"/>
                    <a:pt x="20023" y="16838"/>
                    <a:pt x="20297" y="12518"/>
                  </a:cubicBezTo>
                  <a:cubicBezTo>
                    <a:pt x="20640" y="7635"/>
                    <a:pt x="20708" y="5944"/>
                    <a:pt x="21120" y="5381"/>
                  </a:cubicBezTo>
                  <a:cubicBezTo>
                    <a:pt x="21463" y="5005"/>
                    <a:pt x="21600" y="4066"/>
                    <a:pt x="21531" y="2751"/>
                  </a:cubicBezTo>
                  <a:cubicBezTo>
                    <a:pt x="21531" y="1436"/>
                    <a:pt x="21531" y="1248"/>
                    <a:pt x="20983" y="873"/>
                  </a:cubicBezTo>
                  <a:cubicBezTo>
                    <a:pt x="20503" y="309"/>
                    <a:pt x="18103" y="-254"/>
                    <a:pt x="16251" y="121"/>
                  </a:cubicBezTo>
                  <a:cubicBezTo>
                    <a:pt x="16251" y="1436"/>
                    <a:pt x="16251" y="1436"/>
                    <a:pt x="16251" y="1436"/>
                  </a:cubicBezTo>
                  <a:cubicBezTo>
                    <a:pt x="17691" y="1248"/>
                    <a:pt x="19063" y="1624"/>
                    <a:pt x="19474" y="2375"/>
                  </a:cubicBezTo>
                  <a:cubicBezTo>
                    <a:pt x="20434" y="4066"/>
                    <a:pt x="20160" y="11767"/>
                    <a:pt x="19337" y="15711"/>
                  </a:cubicBezTo>
                  <a:cubicBezTo>
                    <a:pt x="18857" y="18528"/>
                    <a:pt x="17417" y="19843"/>
                    <a:pt x="16114" y="19843"/>
                  </a:cubicBezTo>
                  <a:lnTo>
                    <a:pt x="16114" y="21158"/>
                  </a:lnTo>
                  <a:close/>
                  <a:moveTo>
                    <a:pt x="10766" y="2563"/>
                  </a:moveTo>
                  <a:cubicBezTo>
                    <a:pt x="10148" y="2751"/>
                    <a:pt x="7543" y="685"/>
                    <a:pt x="5691" y="121"/>
                  </a:cubicBezTo>
                  <a:cubicBezTo>
                    <a:pt x="5623" y="121"/>
                    <a:pt x="5486" y="121"/>
                    <a:pt x="5349" y="121"/>
                  </a:cubicBezTo>
                  <a:cubicBezTo>
                    <a:pt x="5280" y="1436"/>
                    <a:pt x="5280" y="1436"/>
                    <a:pt x="5280" y="1436"/>
                  </a:cubicBezTo>
                  <a:cubicBezTo>
                    <a:pt x="6789" y="1624"/>
                    <a:pt x="8366" y="2563"/>
                    <a:pt x="8846" y="4817"/>
                  </a:cubicBezTo>
                  <a:cubicBezTo>
                    <a:pt x="9737" y="8386"/>
                    <a:pt x="8160" y="17026"/>
                    <a:pt x="6789" y="19092"/>
                  </a:cubicBezTo>
                  <a:cubicBezTo>
                    <a:pt x="6377" y="19655"/>
                    <a:pt x="5760" y="20031"/>
                    <a:pt x="5211" y="20031"/>
                  </a:cubicBezTo>
                  <a:cubicBezTo>
                    <a:pt x="5143" y="21158"/>
                    <a:pt x="5143" y="21158"/>
                    <a:pt x="5143" y="21158"/>
                  </a:cubicBezTo>
                  <a:cubicBezTo>
                    <a:pt x="7680" y="21158"/>
                    <a:pt x="8571" y="16275"/>
                    <a:pt x="8846" y="14772"/>
                  </a:cubicBezTo>
                  <a:cubicBezTo>
                    <a:pt x="9463" y="11579"/>
                    <a:pt x="9326" y="7447"/>
                    <a:pt x="10766" y="7447"/>
                  </a:cubicBezTo>
                  <a:cubicBezTo>
                    <a:pt x="12137" y="7447"/>
                    <a:pt x="12000" y="11579"/>
                    <a:pt x="12480" y="14584"/>
                  </a:cubicBezTo>
                  <a:cubicBezTo>
                    <a:pt x="12754" y="16275"/>
                    <a:pt x="13577" y="21346"/>
                    <a:pt x="16114" y="21158"/>
                  </a:cubicBezTo>
                  <a:cubicBezTo>
                    <a:pt x="16114" y="19843"/>
                    <a:pt x="16114" y="19843"/>
                    <a:pt x="16114" y="19843"/>
                  </a:cubicBezTo>
                  <a:cubicBezTo>
                    <a:pt x="15497" y="19843"/>
                    <a:pt x="14880" y="19655"/>
                    <a:pt x="14468" y="18904"/>
                  </a:cubicBezTo>
                  <a:cubicBezTo>
                    <a:pt x="13097" y="17026"/>
                    <a:pt x="11726" y="8386"/>
                    <a:pt x="12686" y="4629"/>
                  </a:cubicBezTo>
                  <a:cubicBezTo>
                    <a:pt x="13234" y="2563"/>
                    <a:pt x="14743" y="1624"/>
                    <a:pt x="16251" y="1436"/>
                  </a:cubicBezTo>
                  <a:cubicBezTo>
                    <a:pt x="16251" y="121"/>
                    <a:pt x="16251" y="121"/>
                    <a:pt x="16251" y="121"/>
                  </a:cubicBezTo>
                  <a:cubicBezTo>
                    <a:pt x="16114" y="121"/>
                    <a:pt x="16046" y="121"/>
                    <a:pt x="15908" y="121"/>
                  </a:cubicBezTo>
                  <a:cubicBezTo>
                    <a:pt x="14263" y="497"/>
                    <a:pt x="12274" y="2563"/>
                    <a:pt x="10766" y="2563"/>
                  </a:cubicBezTo>
                  <a:close/>
                  <a:moveTo>
                    <a:pt x="5349" y="121"/>
                  </a:moveTo>
                  <a:cubicBezTo>
                    <a:pt x="3497" y="-66"/>
                    <a:pt x="1097" y="497"/>
                    <a:pt x="686" y="873"/>
                  </a:cubicBezTo>
                  <a:cubicBezTo>
                    <a:pt x="68" y="1436"/>
                    <a:pt x="68" y="1624"/>
                    <a:pt x="0" y="2939"/>
                  </a:cubicBezTo>
                  <a:cubicBezTo>
                    <a:pt x="0" y="4066"/>
                    <a:pt x="68" y="5193"/>
                    <a:pt x="343" y="5568"/>
                  </a:cubicBezTo>
                  <a:cubicBezTo>
                    <a:pt x="823" y="5944"/>
                    <a:pt x="823" y="7635"/>
                    <a:pt x="1029" y="12518"/>
                  </a:cubicBezTo>
                  <a:cubicBezTo>
                    <a:pt x="1303" y="17026"/>
                    <a:pt x="1920" y="20595"/>
                    <a:pt x="4731" y="21158"/>
                  </a:cubicBezTo>
                  <a:cubicBezTo>
                    <a:pt x="4868" y="21158"/>
                    <a:pt x="5006" y="21158"/>
                    <a:pt x="5143" y="21158"/>
                  </a:cubicBezTo>
                  <a:cubicBezTo>
                    <a:pt x="5211" y="20031"/>
                    <a:pt x="5211" y="20031"/>
                    <a:pt x="5211" y="20031"/>
                  </a:cubicBezTo>
                  <a:cubicBezTo>
                    <a:pt x="3909" y="20031"/>
                    <a:pt x="2400" y="18716"/>
                    <a:pt x="1920" y="15899"/>
                  </a:cubicBezTo>
                  <a:cubicBezTo>
                    <a:pt x="1234" y="11955"/>
                    <a:pt x="1166" y="4066"/>
                    <a:pt x="2126" y="2375"/>
                  </a:cubicBezTo>
                  <a:cubicBezTo>
                    <a:pt x="2537" y="1812"/>
                    <a:pt x="3909" y="1248"/>
                    <a:pt x="5280" y="1436"/>
                  </a:cubicBezTo>
                  <a:lnTo>
                    <a:pt x="5349" y="121"/>
                  </a:lnTo>
                  <a:close/>
                </a:path>
              </a:pathLst>
            </a:custGeom>
            <a:solidFill>
              <a:srgbClr val="2680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290785" y="1558163"/>
              <a:ext cx="620449" cy="1013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7" h="20511" extrusionOk="0">
                  <a:moveTo>
                    <a:pt x="6685" y="933"/>
                  </a:moveTo>
                  <a:cubicBezTo>
                    <a:pt x="7489" y="-114"/>
                    <a:pt x="13818" y="-1053"/>
                    <a:pt x="16380" y="2667"/>
                  </a:cubicBezTo>
                  <a:cubicBezTo>
                    <a:pt x="18992" y="6424"/>
                    <a:pt x="17686" y="7724"/>
                    <a:pt x="19092" y="9024"/>
                  </a:cubicBezTo>
                  <a:cubicBezTo>
                    <a:pt x="20499" y="10361"/>
                    <a:pt x="17184" y="20547"/>
                    <a:pt x="9197" y="20511"/>
                  </a:cubicBezTo>
                  <a:cubicBezTo>
                    <a:pt x="707" y="20475"/>
                    <a:pt x="-1101" y="10722"/>
                    <a:pt x="557" y="8772"/>
                  </a:cubicBezTo>
                  <a:cubicBezTo>
                    <a:pt x="2264" y="6785"/>
                    <a:pt x="758" y="933"/>
                    <a:pt x="6685" y="933"/>
                  </a:cubicBezTo>
                </a:path>
              </a:pathLst>
            </a:custGeom>
            <a:solidFill>
              <a:srgbClr val="BF974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0" y="2460416"/>
              <a:ext cx="1184275" cy="49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37" y="0"/>
                  </a:moveTo>
                  <a:cubicBezTo>
                    <a:pt x="12808" y="235"/>
                    <a:pt x="8675" y="391"/>
                    <a:pt x="8646" y="548"/>
                  </a:cubicBezTo>
                  <a:cubicBezTo>
                    <a:pt x="7327" y="5478"/>
                    <a:pt x="4543" y="6417"/>
                    <a:pt x="2315" y="7748"/>
                  </a:cubicBezTo>
                  <a:cubicBezTo>
                    <a:pt x="88" y="9078"/>
                    <a:pt x="0" y="16591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591"/>
                    <a:pt x="21571" y="9078"/>
                    <a:pt x="19285" y="7748"/>
                  </a:cubicBezTo>
                  <a:cubicBezTo>
                    <a:pt x="17028" y="6339"/>
                    <a:pt x="14068" y="5165"/>
                    <a:pt x="12837" y="0"/>
                  </a:cubicBezTo>
                  <a:close/>
                </a:path>
              </a:pathLst>
            </a:custGeom>
            <a:solidFill>
              <a:srgbClr val="7491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473075" y="2460416"/>
              <a:ext cx="238125" cy="49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8"/>
                  </a:moveTo>
                  <a:cubicBezTo>
                    <a:pt x="21600" y="3209"/>
                    <a:pt x="21600" y="3209"/>
                    <a:pt x="21600" y="3209"/>
                  </a:cubicBezTo>
                  <a:cubicBezTo>
                    <a:pt x="16381" y="21600"/>
                    <a:pt x="16381" y="21600"/>
                    <a:pt x="16381" y="21600"/>
                  </a:cubicBezTo>
                  <a:cubicBezTo>
                    <a:pt x="5219" y="21600"/>
                    <a:pt x="5219" y="21600"/>
                    <a:pt x="5219" y="21600"/>
                  </a:cubicBezTo>
                  <a:cubicBezTo>
                    <a:pt x="0" y="3443"/>
                    <a:pt x="0" y="3443"/>
                    <a:pt x="0" y="3443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145" y="548"/>
                    <a:pt x="145" y="548"/>
                    <a:pt x="145" y="548"/>
                  </a:cubicBezTo>
                  <a:cubicBezTo>
                    <a:pt x="290" y="391"/>
                    <a:pt x="20730" y="235"/>
                    <a:pt x="20875" y="0"/>
                  </a:cubicBezTo>
                  <a:cubicBezTo>
                    <a:pt x="21165" y="156"/>
                    <a:pt x="21310" y="313"/>
                    <a:pt x="21600" y="5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474661" y="2061381"/>
              <a:ext cx="234950" cy="555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85" extrusionOk="0">
                  <a:moveTo>
                    <a:pt x="0" y="4460"/>
                  </a:moveTo>
                  <a:cubicBezTo>
                    <a:pt x="0" y="11802"/>
                    <a:pt x="0" y="11802"/>
                    <a:pt x="0" y="11802"/>
                  </a:cubicBezTo>
                  <a:cubicBezTo>
                    <a:pt x="0" y="15381"/>
                    <a:pt x="0" y="15381"/>
                    <a:pt x="0" y="15381"/>
                  </a:cubicBezTo>
                  <a:cubicBezTo>
                    <a:pt x="5437" y="19992"/>
                    <a:pt x="15135" y="20114"/>
                    <a:pt x="21600" y="15381"/>
                  </a:cubicBezTo>
                  <a:cubicBezTo>
                    <a:pt x="21600" y="11802"/>
                    <a:pt x="21600" y="11802"/>
                    <a:pt x="21600" y="11802"/>
                  </a:cubicBezTo>
                  <a:cubicBezTo>
                    <a:pt x="21600" y="4460"/>
                    <a:pt x="21600" y="4460"/>
                    <a:pt x="21600" y="4460"/>
                  </a:cubicBezTo>
                  <a:cubicBezTo>
                    <a:pt x="21600" y="-1486"/>
                    <a:pt x="0" y="-1486"/>
                    <a:pt x="0" y="4460"/>
                  </a:cubicBezTo>
                </a:path>
              </a:pathLst>
            </a:custGeom>
            <a:solidFill>
              <a:srgbClr val="F6DB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grpSp>
          <p:nvGrpSpPr>
            <p:cNvPr id="304" name="Group 304"/>
            <p:cNvGrpSpPr/>
            <p:nvPr/>
          </p:nvGrpSpPr>
          <p:grpSpPr>
            <a:xfrm>
              <a:off x="770790" y="1273369"/>
              <a:ext cx="468255" cy="916288"/>
              <a:chOff x="0" y="0"/>
              <a:chExt cx="468254" cy="916286"/>
            </a:xfrm>
          </p:grpSpPr>
          <p:grpSp>
            <p:nvGrpSpPr>
              <p:cNvPr id="302" name="Group 302"/>
              <p:cNvGrpSpPr/>
              <p:nvPr/>
            </p:nvGrpSpPr>
            <p:grpSpPr>
              <a:xfrm>
                <a:off x="114240" y="0"/>
                <a:ext cx="354015" cy="914527"/>
                <a:chOff x="0" y="0"/>
                <a:chExt cx="354013" cy="914526"/>
              </a:xfrm>
            </p:grpSpPr>
            <p:sp>
              <p:nvSpPr>
                <p:cNvPr id="292" name="Shape 292"/>
                <p:cNvSpPr/>
                <p:nvPr/>
              </p:nvSpPr>
              <p:spPr>
                <a:xfrm>
                  <a:off x="0" y="431221"/>
                  <a:ext cx="354014" cy="4833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389" y="0"/>
                      </a:moveTo>
                      <a:cubicBezTo>
                        <a:pt x="11389" y="0"/>
                        <a:pt x="0" y="2232"/>
                        <a:pt x="0" y="2790"/>
                      </a:cubicBezTo>
                      <a:cubicBezTo>
                        <a:pt x="0" y="3347"/>
                        <a:pt x="4320" y="21600"/>
                        <a:pt x="4320" y="21600"/>
                      </a:cubicBezTo>
                      <a:cubicBezTo>
                        <a:pt x="19833" y="21600"/>
                        <a:pt x="19833" y="21600"/>
                        <a:pt x="19833" y="21600"/>
                      </a:cubicBezTo>
                      <a:cubicBezTo>
                        <a:pt x="21600" y="2869"/>
                        <a:pt x="21600" y="2869"/>
                        <a:pt x="21600" y="2869"/>
                      </a:cubicBezTo>
                      <a:cubicBezTo>
                        <a:pt x="11389" y="0"/>
                        <a:pt x="11389" y="0"/>
                        <a:pt x="11389" y="0"/>
                      </a:cubicBezTo>
                    </a:path>
                  </a:pathLst>
                </a:custGeom>
                <a:solidFill>
                  <a:srgbClr val="34343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rtlCol="0" anchor="t">
                  <a:noAutofit/>
                </a:bodyPr>
                <a:lstStyle/>
                <a:p>
                  <a:pPr rtl="0">
                    <a:defRPr sz="18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dirty="0"/>
                </a:p>
              </p:txBody>
            </p:sp>
            <p:sp>
              <p:nvSpPr>
                <p:cNvPr id="293" name="Shape 293"/>
                <p:cNvSpPr/>
                <p:nvPr/>
              </p:nvSpPr>
              <p:spPr>
                <a:xfrm>
                  <a:off x="128587" y="431221"/>
                  <a:ext cx="114301" cy="1252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2034"/>
                      </a:moveTo>
                      <a:cubicBezTo>
                        <a:pt x="6084" y="21600"/>
                        <a:pt x="6084" y="21600"/>
                        <a:pt x="6084" y="21600"/>
                      </a:cubicBezTo>
                      <a:cubicBezTo>
                        <a:pt x="9127" y="21600"/>
                        <a:pt x="12473" y="21600"/>
                        <a:pt x="15515" y="21600"/>
                      </a:cubicBezTo>
                      <a:cubicBezTo>
                        <a:pt x="21600" y="12034"/>
                        <a:pt x="21600" y="12034"/>
                        <a:pt x="21600" y="12034"/>
                      </a:cubicBezTo>
                      <a:cubicBezTo>
                        <a:pt x="10952" y="0"/>
                        <a:pt x="10952" y="0"/>
                        <a:pt x="10952" y="0"/>
                      </a:cubicBezTo>
                      <a:cubicBezTo>
                        <a:pt x="0" y="12034"/>
                        <a:pt x="0" y="12034"/>
                        <a:pt x="0" y="12034"/>
                      </a:cubicBezTo>
                    </a:path>
                  </a:pathLst>
                </a:custGeom>
                <a:solidFill>
                  <a:srgbClr val="2680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rtlCol="0" anchor="t">
                  <a:noAutofit/>
                </a:bodyPr>
                <a:lstStyle/>
                <a:p>
                  <a:pPr rtl="0">
                    <a:defRPr sz="18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dirty="0"/>
                </a:p>
              </p:txBody>
            </p:sp>
            <p:sp>
              <p:nvSpPr>
                <p:cNvPr id="294" name="Shape 294"/>
                <p:cNvSpPr/>
                <p:nvPr/>
              </p:nvSpPr>
              <p:spPr>
                <a:xfrm>
                  <a:off x="114300" y="556456"/>
                  <a:ext cx="142876" cy="3580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96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14640" y="0"/>
                      </a:lnTo>
                      <a:lnTo>
                        <a:pt x="6960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rtlCol="0" anchor="t">
                  <a:noAutofit/>
                </a:bodyPr>
                <a:lstStyle/>
                <a:p>
                  <a:pPr rtl="0">
                    <a:defRPr sz="18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dirty="0"/>
                </a:p>
              </p:txBody>
            </p:sp>
            <p:sp>
              <p:nvSpPr>
                <p:cNvPr id="295" name="Shape 295"/>
                <p:cNvSpPr/>
                <p:nvPr/>
              </p:nvSpPr>
              <p:spPr>
                <a:xfrm>
                  <a:off x="39687" y="246012"/>
                  <a:ext cx="146051" cy="3139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78" y="0"/>
                      </a:moveTo>
                      <a:lnTo>
                        <a:pt x="0" y="3398"/>
                      </a:lnTo>
                      <a:lnTo>
                        <a:pt x="4930" y="21600"/>
                      </a:lnTo>
                      <a:lnTo>
                        <a:pt x="21600" y="12741"/>
                      </a:lnTo>
                      <a:lnTo>
                        <a:pt x="187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rtlCol="0" anchor="t">
                  <a:noAutofit/>
                </a:bodyPr>
                <a:lstStyle/>
                <a:p>
                  <a:pPr rtl="0">
                    <a:defRPr sz="18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dirty="0"/>
                </a:p>
              </p:txBody>
            </p:sp>
            <p:sp>
              <p:nvSpPr>
                <p:cNvPr id="296" name="Shape 296"/>
                <p:cNvSpPr/>
                <p:nvPr/>
              </p:nvSpPr>
              <p:spPr>
                <a:xfrm>
                  <a:off x="52387" y="184276"/>
                  <a:ext cx="266700" cy="1023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2234"/>
                        <a:pt x="0" y="2234"/>
                        <a:pt x="0" y="2234"/>
                      </a:cubicBezTo>
                      <a:cubicBezTo>
                        <a:pt x="0" y="2234"/>
                        <a:pt x="5562" y="20855"/>
                        <a:pt x="10735" y="21600"/>
                      </a:cubicBezTo>
                      <a:cubicBezTo>
                        <a:pt x="10865" y="21600"/>
                        <a:pt x="10994" y="21600"/>
                        <a:pt x="10994" y="21600"/>
                      </a:cubicBezTo>
                      <a:cubicBezTo>
                        <a:pt x="16168" y="21600"/>
                        <a:pt x="21600" y="3352"/>
                        <a:pt x="21600" y="3352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rtlCol="0" anchor="t">
                  <a:noAutofit/>
                </a:bodyPr>
                <a:lstStyle/>
                <a:p>
                  <a:pPr rtl="0">
                    <a:defRPr sz="18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dirty="0"/>
                </a:p>
              </p:txBody>
            </p:sp>
            <p:sp>
              <p:nvSpPr>
                <p:cNvPr id="297" name="Shape 297"/>
                <p:cNvSpPr/>
                <p:nvPr/>
              </p:nvSpPr>
              <p:spPr>
                <a:xfrm>
                  <a:off x="185737" y="246012"/>
                  <a:ext cx="142876" cy="3157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160" y="0"/>
                      </a:moveTo>
                      <a:lnTo>
                        <a:pt x="21600" y="3379"/>
                      </a:lnTo>
                      <a:lnTo>
                        <a:pt x="16800" y="21600"/>
                      </a:lnTo>
                      <a:lnTo>
                        <a:pt x="0" y="12670"/>
                      </a:lnTo>
                      <a:lnTo>
                        <a:pt x="20160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rtlCol="0" anchor="t">
                  <a:noAutofit/>
                </a:bodyPr>
                <a:lstStyle/>
                <a:p>
                  <a:pPr rtl="0">
                    <a:defRPr sz="18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dirty="0"/>
                </a:p>
              </p:txBody>
            </p:sp>
            <p:sp>
              <p:nvSpPr>
                <p:cNvPr id="298" name="Shape 298"/>
                <p:cNvSpPr/>
                <p:nvPr/>
              </p:nvSpPr>
              <p:spPr>
                <a:xfrm>
                  <a:off x="52387" y="240721"/>
                  <a:ext cx="266700" cy="1904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0800" y="21000"/>
                      </a:ln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10800" y="21600"/>
                      </a:lnTo>
                      <a:lnTo>
                        <a:pt x="21600" y="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rtlCol="0" anchor="t">
                  <a:noAutofit/>
                </a:bodyPr>
                <a:lstStyle/>
                <a:p>
                  <a:pPr rtl="0">
                    <a:defRPr sz="18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dirty="0"/>
                </a:p>
              </p:txBody>
            </p:sp>
            <p:sp>
              <p:nvSpPr>
                <p:cNvPr id="299" name="Shape 299"/>
                <p:cNvSpPr/>
                <p:nvPr/>
              </p:nvSpPr>
              <p:spPr>
                <a:xfrm>
                  <a:off x="160337" y="550988"/>
                  <a:ext cx="50800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rtlCol="0" anchor="t">
                  <a:noAutofit/>
                </a:bodyPr>
                <a:lstStyle/>
                <a:p>
                  <a:pPr rtl="0">
                    <a:defRPr sz="18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dirty="0"/>
                </a:p>
              </p:txBody>
            </p:sp>
            <p:sp>
              <p:nvSpPr>
                <p:cNvPr id="300" name="Shape 300"/>
                <p:cNvSpPr/>
                <p:nvPr/>
              </p:nvSpPr>
              <p:spPr>
                <a:xfrm>
                  <a:off x="160337" y="550988"/>
                  <a:ext cx="50800" cy="12701"/>
                </a:xfrm>
                <a:prstGeom prst="rect">
                  <a:avLst/>
                </a:prstGeom>
                <a:solidFill>
                  <a:srgbClr val="22737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rtlCol="0" anchor="t">
                  <a:noAutofit/>
                </a:bodyPr>
                <a:lstStyle/>
                <a:p>
                  <a:pPr rtl="0">
                    <a:defRPr sz="18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dirty="0"/>
                </a:p>
              </p:txBody>
            </p:sp>
            <p:sp>
              <p:nvSpPr>
                <p:cNvPr id="301" name="Shape 301"/>
                <p:cNvSpPr/>
                <p:nvPr/>
              </p:nvSpPr>
              <p:spPr>
                <a:xfrm>
                  <a:off x="49212" y="0"/>
                  <a:ext cx="276225" cy="1826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907" extrusionOk="0">
                      <a:moveTo>
                        <a:pt x="20470" y="6896"/>
                      </a:moveTo>
                      <a:cubicBezTo>
                        <a:pt x="19716" y="4221"/>
                        <a:pt x="13688" y="724"/>
                        <a:pt x="12684" y="107"/>
                      </a:cubicBezTo>
                      <a:cubicBezTo>
                        <a:pt x="11553" y="-510"/>
                        <a:pt x="10800" y="1753"/>
                        <a:pt x="10800" y="1753"/>
                      </a:cubicBezTo>
                      <a:cubicBezTo>
                        <a:pt x="10800" y="1753"/>
                        <a:pt x="10046" y="-510"/>
                        <a:pt x="8916" y="107"/>
                      </a:cubicBezTo>
                      <a:cubicBezTo>
                        <a:pt x="7912" y="724"/>
                        <a:pt x="1884" y="4221"/>
                        <a:pt x="1130" y="6896"/>
                      </a:cubicBezTo>
                      <a:cubicBezTo>
                        <a:pt x="377" y="9364"/>
                        <a:pt x="0" y="11216"/>
                        <a:pt x="0" y="12861"/>
                      </a:cubicBezTo>
                      <a:cubicBezTo>
                        <a:pt x="0" y="14713"/>
                        <a:pt x="0" y="20884"/>
                        <a:pt x="0" y="20884"/>
                      </a:cubicBezTo>
                      <a:cubicBezTo>
                        <a:pt x="0" y="20884"/>
                        <a:pt x="1130" y="21090"/>
                        <a:pt x="1758" y="20267"/>
                      </a:cubicBezTo>
                      <a:cubicBezTo>
                        <a:pt x="2386" y="19650"/>
                        <a:pt x="3014" y="17387"/>
                        <a:pt x="3014" y="14713"/>
                      </a:cubicBezTo>
                      <a:cubicBezTo>
                        <a:pt x="3014" y="12039"/>
                        <a:pt x="4270" y="9776"/>
                        <a:pt x="5651" y="9364"/>
                      </a:cubicBezTo>
                      <a:cubicBezTo>
                        <a:pt x="7284" y="8953"/>
                        <a:pt x="10800" y="7924"/>
                        <a:pt x="10800" y="6279"/>
                      </a:cubicBezTo>
                      <a:cubicBezTo>
                        <a:pt x="10800" y="7924"/>
                        <a:pt x="14693" y="8953"/>
                        <a:pt x="15949" y="9364"/>
                      </a:cubicBezTo>
                      <a:cubicBezTo>
                        <a:pt x="17456" y="9776"/>
                        <a:pt x="18586" y="12039"/>
                        <a:pt x="18586" y="14713"/>
                      </a:cubicBezTo>
                      <a:cubicBezTo>
                        <a:pt x="18586" y="17387"/>
                        <a:pt x="19339" y="19650"/>
                        <a:pt x="19967" y="20267"/>
                      </a:cubicBezTo>
                      <a:cubicBezTo>
                        <a:pt x="20595" y="21090"/>
                        <a:pt x="21600" y="20884"/>
                        <a:pt x="21600" y="20884"/>
                      </a:cubicBezTo>
                      <a:cubicBezTo>
                        <a:pt x="21600" y="20884"/>
                        <a:pt x="21600" y="14713"/>
                        <a:pt x="21600" y="12861"/>
                      </a:cubicBezTo>
                      <a:cubicBezTo>
                        <a:pt x="21600" y="11216"/>
                        <a:pt x="21223" y="9364"/>
                        <a:pt x="20470" y="689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rtlCol="0" anchor="t">
                  <a:noAutofit/>
                </a:bodyPr>
                <a:lstStyle/>
                <a:p>
                  <a:pPr rtl="0">
                    <a:defRPr sz="18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dirty="0"/>
                </a:p>
              </p:txBody>
            </p:sp>
          </p:grpSp>
          <p:sp>
            <p:nvSpPr>
              <p:cNvPr id="303" name="Shape 303"/>
              <p:cNvSpPr/>
              <p:nvPr/>
            </p:nvSpPr>
            <p:spPr>
              <a:xfrm>
                <a:off x="0" y="291875"/>
                <a:ext cx="233364" cy="624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10" y="0"/>
                    </a:moveTo>
                    <a:lnTo>
                      <a:pt x="16310" y="2380"/>
                    </a:lnTo>
                    <a:lnTo>
                      <a:pt x="21600" y="21600"/>
                    </a:lnTo>
                    <a:lnTo>
                      <a:pt x="12343" y="21600"/>
                    </a:lnTo>
                    <a:lnTo>
                      <a:pt x="2204" y="13058"/>
                    </a:lnTo>
                    <a:lnTo>
                      <a:pt x="11902" y="10312"/>
                    </a:lnTo>
                    <a:lnTo>
                      <a:pt x="0" y="8054"/>
                    </a:lnTo>
                    <a:lnTo>
                      <a:pt x="11020" y="976"/>
                    </a:lnTo>
                    <a:lnTo>
                      <a:pt x="16310" y="0"/>
                    </a:lnTo>
                    <a:close/>
                  </a:path>
                </a:pathLst>
              </a:custGeom>
              <a:solidFill>
                <a:srgbClr val="1A1A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rtlCol="0" anchor="t">
                <a:noAutofit/>
              </a:bodyPr>
              <a:lstStyle/>
              <a:p>
                <a:pPr rtl="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dirty="0"/>
              </a:p>
            </p:txBody>
          </p:sp>
        </p:grpSp>
        <p:grpSp>
          <p:nvGrpSpPr>
            <p:cNvPr id="310" name="Group 310"/>
            <p:cNvGrpSpPr/>
            <p:nvPr/>
          </p:nvGrpSpPr>
          <p:grpSpPr>
            <a:xfrm>
              <a:off x="257887" y="1594195"/>
              <a:ext cx="668499" cy="850347"/>
              <a:chOff x="0" y="0"/>
              <a:chExt cx="668497" cy="850345"/>
            </a:xfrm>
          </p:grpSpPr>
          <p:sp>
            <p:nvSpPr>
              <p:cNvPr id="305" name="Shape 305"/>
              <p:cNvSpPr/>
              <p:nvPr/>
            </p:nvSpPr>
            <p:spPr>
              <a:xfrm>
                <a:off x="561976" y="443711"/>
                <a:ext cx="106522" cy="1782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71" h="19491" extrusionOk="0">
                    <a:moveTo>
                      <a:pt x="15151" y="308"/>
                    </a:moveTo>
                    <a:cubicBezTo>
                      <a:pt x="11119" y="-1054"/>
                      <a:pt x="5071" y="2254"/>
                      <a:pt x="1903" y="7313"/>
                    </a:cubicBezTo>
                    <a:cubicBezTo>
                      <a:pt x="-1265" y="12568"/>
                      <a:pt x="-401" y="17822"/>
                      <a:pt x="3919" y="19184"/>
                    </a:cubicBezTo>
                    <a:cubicBezTo>
                      <a:pt x="8239" y="20546"/>
                      <a:pt x="13999" y="17238"/>
                      <a:pt x="17167" y="12178"/>
                    </a:cubicBezTo>
                    <a:cubicBezTo>
                      <a:pt x="20335" y="6924"/>
                      <a:pt x="19471" y="1670"/>
                      <a:pt x="15151" y="308"/>
                    </a:cubicBezTo>
                    <a:close/>
                  </a:path>
                </a:pathLst>
              </a:custGeom>
              <a:solidFill>
                <a:srgbClr val="F6D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rtlCol="0" anchor="t">
                <a:noAutofit/>
              </a:bodyPr>
              <a:lstStyle/>
              <a:p>
                <a:pPr rtl="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dirty="0"/>
              </a:p>
            </p:txBody>
          </p:sp>
          <p:sp>
            <p:nvSpPr>
              <p:cNvPr id="306" name="Shape 306"/>
              <p:cNvSpPr/>
              <p:nvPr/>
            </p:nvSpPr>
            <p:spPr>
              <a:xfrm>
                <a:off x="-1" y="443711"/>
                <a:ext cx="107652" cy="1782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23" h="19491" extrusionOk="0">
                    <a:moveTo>
                      <a:pt x="3868" y="308"/>
                    </a:moveTo>
                    <a:cubicBezTo>
                      <a:pt x="8131" y="-1054"/>
                      <a:pt x="14099" y="2254"/>
                      <a:pt x="17226" y="7313"/>
                    </a:cubicBezTo>
                    <a:cubicBezTo>
                      <a:pt x="20352" y="12568"/>
                      <a:pt x="19215" y="17822"/>
                      <a:pt x="15236" y="19184"/>
                    </a:cubicBezTo>
                    <a:cubicBezTo>
                      <a:pt x="10973" y="20546"/>
                      <a:pt x="5004" y="17238"/>
                      <a:pt x="1878" y="12178"/>
                    </a:cubicBezTo>
                    <a:cubicBezTo>
                      <a:pt x="-1248" y="6924"/>
                      <a:pt x="-396" y="1670"/>
                      <a:pt x="3868" y="308"/>
                    </a:cubicBezTo>
                    <a:close/>
                  </a:path>
                </a:pathLst>
              </a:custGeom>
              <a:solidFill>
                <a:srgbClr val="F6D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rtlCol="0" anchor="t">
                <a:noAutofit/>
              </a:bodyPr>
              <a:lstStyle/>
              <a:p>
                <a:pPr rtl="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dirty="0"/>
              </a:p>
            </p:txBody>
          </p:sp>
          <p:sp>
            <p:nvSpPr>
              <p:cNvPr id="307" name="Shape 307"/>
              <p:cNvSpPr/>
              <p:nvPr/>
            </p:nvSpPr>
            <p:spPr>
              <a:xfrm>
                <a:off x="216775" y="758623"/>
                <a:ext cx="234950" cy="91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18"/>
                      <a:pt x="0" y="2118"/>
                      <a:pt x="0" y="2118"/>
                    </a:cubicBezTo>
                    <a:cubicBezTo>
                      <a:pt x="0" y="2118"/>
                      <a:pt x="6759" y="21600"/>
                      <a:pt x="10726" y="21600"/>
                    </a:cubicBezTo>
                    <a:cubicBezTo>
                      <a:pt x="14694" y="21600"/>
                      <a:pt x="21600" y="1694"/>
                      <a:pt x="21600" y="1694"/>
                    </a:cubicBezTo>
                    <a:cubicBezTo>
                      <a:pt x="21600" y="0"/>
                      <a:pt x="21600" y="0"/>
                      <a:pt x="21600" y="0"/>
                    </a:cubicBezTo>
                  </a:path>
                </a:pathLst>
              </a:custGeom>
              <a:solidFill>
                <a:srgbClr val="C5AF9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rtlCol="0" anchor="t">
                <a:noAutofit/>
              </a:bodyPr>
              <a:lstStyle/>
              <a:p>
                <a:pPr rtl="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dirty="0"/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44568" y="17790"/>
                <a:ext cx="580041" cy="804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2" h="21600" extrusionOk="0">
                    <a:moveTo>
                      <a:pt x="9616" y="21600"/>
                    </a:moveTo>
                    <a:cubicBezTo>
                      <a:pt x="7169" y="21600"/>
                      <a:pt x="2008" y="17952"/>
                      <a:pt x="412" y="12768"/>
                    </a:cubicBezTo>
                    <a:cubicBezTo>
                      <a:pt x="-1184" y="7536"/>
                      <a:pt x="1848" y="0"/>
                      <a:pt x="9616" y="0"/>
                    </a:cubicBezTo>
                    <a:cubicBezTo>
                      <a:pt x="17383" y="0"/>
                      <a:pt x="20416" y="7536"/>
                      <a:pt x="18767" y="12768"/>
                    </a:cubicBezTo>
                    <a:cubicBezTo>
                      <a:pt x="17224" y="17952"/>
                      <a:pt x="12063" y="21600"/>
                      <a:pt x="9616" y="21600"/>
                    </a:cubicBezTo>
                    <a:close/>
                  </a:path>
                </a:pathLst>
              </a:custGeom>
              <a:solidFill>
                <a:srgbClr val="F6D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rtlCol="0" anchor="t">
                <a:noAutofit/>
              </a:bodyPr>
              <a:lstStyle/>
              <a:p>
                <a:pPr rtl="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dirty="0"/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20510" y="0"/>
                <a:ext cx="621538" cy="548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41" h="21400" extrusionOk="0">
                    <a:moveTo>
                      <a:pt x="11303" y="10112"/>
                    </a:moveTo>
                    <a:cubicBezTo>
                      <a:pt x="13112" y="15338"/>
                      <a:pt x="13865" y="16940"/>
                      <a:pt x="16226" y="15547"/>
                    </a:cubicBezTo>
                    <a:cubicBezTo>
                      <a:pt x="18637" y="14153"/>
                      <a:pt x="18185" y="18055"/>
                      <a:pt x="17733" y="20773"/>
                    </a:cubicBezTo>
                    <a:cubicBezTo>
                      <a:pt x="19893" y="17080"/>
                      <a:pt x="19642" y="13526"/>
                      <a:pt x="18938" y="9903"/>
                    </a:cubicBezTo>
                    <a:cubicBezTo>
                      <a:pt x="18235" y="5932"/>
                      <a:pt x="14618" y="-61"/>
                      <a:pt x="11203" y="79"/>
                    </a:cubicBezTo>
                    <a:cubicBezTo>
                      <a:pt x="9344" y="-200"/>
                      <a:pt x="6531" y="148"/>
                      <a:pt x="3517" y="3075"/>
                    </a:cubicBezTo>
                    <a:cubicBezTo>
                      <a:pt x="-1707" y="8300"/>
                      <a:pt x="51" y="20006"/>
                      <a:pt x="1458" y="21400"/>
                    </a:cubicBezTo>
                    <a:cubicBezTo>
                      <a:pt x="101" y="10600"/>
                      <a:pt x="3417" y="12760"/>
                      <a:pt x="5727" y="7116"/>
                    </a:cubicBezTo>
                    <a:cubicBezTo>
                      <a:pt x="6481" y="4608"/>
                      <a:pt x="9394" y="4468"/>
                      <a:pt x="11303" y="10112"/>
                    </a:cubicBezTo>
                    <a:close/>
                  </a:path>
                </a:pathLst>
              </a:custGeom>
              <a:solidFill>
                <a:srgbClr val="BF97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rtlCol="0" anchor="t">
                <a:noAutofit/>
              </a:bodyPr>
              <a:lstStyle/>
              <a:p>
                <a:pPr rtl="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dirty="0"/>
              </a:p>
            </p:txBody>
          </p:sp>
        </p:grpSp>
        <p:sp>
          <p:nvSpPr>
            <p:cNvPr id="311" name="Shape 311"/>
            <p:cNvSpPr/>
            <p:nvPr/>
          </p:nvSpPr>
          <p:spPr>
            <a:xfrm>
              <a:off x="296861" y="2471000"/>
              <a:ext cx="234950" cy="481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21"/>
                  </a:moveTo>
                  <a:lnTo>
                    <a:pt x="12259" y="21521"/>
                  </a:lnTo>
                  <a:lnTo>
                    <a:pt x="11676" y="21600"/>
                  </a:lnTo>
                  <a:lnTo>
                    <a:pt x="2335" y="16853"/>
                  </a:lnTo>
                  <a:lnTo>
                    <a:pt x="11822" y="13371"/>
                  </a:lnTo>
                  <a:lnTo>
                    <a:pt x="0" y="10365"/>
                  </a:lnTo>
                  <a:lnTo>
                    <a:pt x="7881" y="3798"/>
                  </a:lnTo>
                  <a:lnTo>
                    <a:pt x="10946" y="1266"/>
                  </a:lnTo>
                  <a:lnTo>
                    <a:pt x="16200" y="0"/>
                  </a:lnTo>
                  <a:lnTo>
                    <a:pt x="16200" y="3007"/>
                  </a:lnTo>
                  <a:lnTo>
                    <a:pt x="21454" y="21600"/>
                  </a:lnTo>
                  <a:lnTo>
                    <a:pt x="21600" y="21521"/>
                  </a:ln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652461" y="2467472"/>
              <a:ext cx="231775" cy="485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64" y="13274"/>
                  </a:moveTo>
                  <a:lnTo>
                    <a:pt x="19529" y="16652"/>
                  </a:lnTo>
                  <a:lnTo>
                    <a:pt x="9912" y="21600"/>
                  </a:lnTo>
                  <a:lnTo>
                    <a:pt x="9320" y="21521"/>
                  </a:lnTo>
                  <a:lnTo>
                    <a:pt x="0" y="21521"/>
                  </a:lnTo>
                  <a:lnTo>
                    <a:pt x="148" y="21600"/>
                  </a:lnTo>
                  <a:lnTo>
                    <a:pt x="5474" y="2906"/>
                  </a:lnTo>
                  <a:lnTo>
                    <a:pt x="5474" y="0"/>
                  </a:lnTo>
                  <a:lnTo>
                    <a:pt x="11984" y="1492"/>
                  </a:lnTo>
                  <a:lnTo>
                    <a:pt x="14795" y="4006"/>
                  </a:lnTo>
                  <a:lnTo>
                    <a:pt x="21600" y="10211"/>
                  </a:lnTo>
                  <a:lnTo>
                    <a:pt x="9764" y="13274"/>
                  </a:ln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2920458" y="746641"/>
              <a:ext cx="341312" cy="101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1" h="20532" extrusionOk="0">
                  <a:moveTo>
                    <a:pt x="6681" y="918"/>
                  </a:moveTo>
                  <a:cubicBezTo>
                    <a:pt x="7504" y="-129"/>
                    <a:pt x="13820" y="-1032"/>
                    <a:pt x="16382" y="2688"/>
                  </a:cubicBezTo>
                  <a:cubicBezTo>
                    <a:pt x="18945" y="6409"/>
                    <a:pt x="17664" y="7745"/>
                    <a:pt x="19128" y="9045"/>
                  </a:cubicBezTo>
                  <a:cubicBezTo>
                    <a:pt x="20501" y="10382"/>
                    <a:pt x="17206" y="20568"/>
                    <a:pt x="9243" y="20532"/>
                  </a:cubicBezTo>
                  <a:cubicBezTo>
                    <a:pt x="731" y="20496"/>
                    <a:pt x="-1099" y="10743"/>
                    <a:pt x="548" y="8757"/>
                  </a:cubicBezTo>
                  <a:cubicBezTo>
                    <a:pt x="2287" y="6806"/>
                    <a:pt x="731" y="918"/>
                    <a:pt x="6681" y="918"/>
                  </a:cubicBezTo>
                </a:path>
              </a:pathLst>
            </a:custGeom>
            <a:solidFill>
              <a:srgbClr val="605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3305719" y="746641"/>
              <a:ext cx="340426" cy="101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0" h="20532" extrusionOk="0">
                  <a:moveTo>
                    <a:pt x="12692" y="918"/>
                  </a:moveTo>
                  <a:cubicBezTo>
                    <a:pt x="11872" y="-129"/>
                    <a:pt x="5583" y="-1032"/>
                    <a:pt x="3031" y="2688"/>
                  </a:cubicBezTo>
                  <a:cubicBezTo>
                    <a:pt x="479" y="6409"/>
                    <a:pt x="1755" y="7745"/>
                    <a:pt x="297" y="9045"/>
                  </a:cubicBezTo>
                  <a:cubicBezTo>
                    <a:pt x="-1070" y="10382"/>
                    <a:pt x="2302" y="20568"/>
                    <a:pt x="10140" y="20532"/>
                  </a:cubicBezTo>
                  <a:cubicBezTo>
                    <a:pt x="18616" y="20496"/>
                    <a:pt x="20530" y="10743"/>
                    <a:pt x="18798" y="8757"/>
                  </a:cubicBezTo>
                  <a:cubicBezTo>
                    <a:pt x="17158" y="6806"/>
                    <a:pt x="18616" y="918"/>
                    <a:pt x="12692" y="918"/>
                  </a:cubicBezTo>
                </a:path>
              </a:pathLst>
            </a:custGeom>
            <a:solidFill>
              <a:srgbClr val="605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2701130" y="1547602"/>
              <a:ext cx="1182688" cy="492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37" y="0"/>
                  </a:moveTo>
                  <a:cubicBezTo>
                    <a:pt x="12808" y="235"/>
                    <a:pt x="8675" y="391"/>
                    <a:pt x="8646" y="548"/>
                  </a:cubicBezTo>
                  <a:cubicBezTo>
                    <a:pt x="7327" y="5478"/>
                    <a:pt x="4543" y="6417"/>
                    <a:pt x="2315" y="7748"/>
                  </a:cubicBezTo>
                  <a:cubicBezTo>
                    <a:pt x="88" y="9078"/>
                    <a:pt x="0" y="16591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591"/>
                    <a:pt x="21571" y="9078"/>
                    <a:pt x="19285" y="7748"/>
                  </a:cubicBezTo>
                  <a:cubicBezTo>
                    <a:pt x="17028" y="6339"/>
                    <a:pt x="14068" y="5165"/>
                    <a:pt x="12837" y="0"/>
                  </a:cubicBezTo>
                </a:path>
              </a:pathLst>
            </a:custGeom>
            <a:solidFill>
              <a:srgbClr val="C938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2617" y="1547602"/>
              <a:ext cx="238126" cy="492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8"/>
                  </a:moveTo>
                  <a:cubicBezTo>
                    <a:pt x="21600" y="3209"/>
                    <a:pt x="21600" y="3209"/>
                    <a:pt x="21600" y="3209"/>
                  </a:cubicBezTo>
                  <a:cubicBezTo>
                    <a:pt x="16381" y="21600"/>
                    <a:pt x="16381" y="21600"/>
                    <a:pt x="16381" y="21600"/>
                  </a:cubicBezTo>
                  <a:cubicBezTo>
                    <a:pt x="5219" y="21600"/>
                    <a:pt x="5219" y="21600"/>
                    <a:pt x="5219" y="21600"/>
                  </a:cubicBezTo>
                  <a:cubicBezTo>
                    <a:pt x="0" y="3443"/>
                    <a:pt x="0" y="3443"/>
                    <a:pt x="0" y="3443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145" y="548"/>
                    <a:pt x="145" y="548"/>
                    <a:pt x="145" y="548"/>
                  </a:cubicBezTo>
                  <a:cubicBezTo>
                    <a:pt x="290" y="391"/>
                    <a:pt x="20730" y="235"/>
                    <a:pt x="20875" y="0"/>
                  </a:cubicBezTo>
                  <a:cubicBezTo>
                    <a:pt x="21165" y="156"/>
                    <a:pt x="21310" y="313"/>
                    <a:pt x="21600" y="548"/>
                  </a:cubicBezTo>
                  <a:close/>
                </a:path>
              </a:pathLst>
            </a:custGeom>
            <a:solidFill>
              <a:srgbClr val="C938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3174205" y="1148567"/>
              <a:ext cx="234950" cy="555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85" extrusionOk="0">
                  <a:moveTo>
                    <a:pt x="0" y="4460"/>
                  </a:moveTo>
                  <a:cubicBezTo>
                    <a:pt x="0" y="11802"/>
                    <a:pt x="0" y="11802"/>
                    <a:pt x="0" y="11802"/>
                  </a:cubicBezTo>
                  <a:cubicBezTo>
                    <a:pt x="0" y="15381"/>
                    <a:pt x="0" y="15381"/>
                    <a:pt x="0" y="15381"/>
                  </a:cubicBezTo>
                  <a:cubicBezTo>
                    <a:pt x="5437" y="19992"/>
                    <a:pt x="15135" y="20114"/>
                    <a:pt x="21600" y="15381"/>
                  </a:cubicBezTo>
                  <a:cubicBezTo>
                    <a:pt x="21600" y="11802"/>
                    <a:pt x="21600" y="11802"/>
                    <a:pt x="21600" y="11802"/>
                  </a:cubicBezTo>
                  <a:cubicBezTo>
                    <a:pt x="21600" y="4460"/>
                    <a:pt x="21600" y="4460"/>
                    <a:pt x="21600" y="4460"/>
                  </a:cubicBezTo>
                  <a:cubicBezTo>
                    <a:pt x="21600" y="-1486"/>
                    <a:pt x="0" y="-1486"/>
                    <a:pt x="0" y="4460"/>
                  </a:cubicBezTo>
                </a:path>
              </a:pathLst>
            </a:custGeom>
            <a:solidFill>
              <a:srgbClr val="F6DC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3519406" y="1125181"/>
              <a:ext cx="106523" cy="17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71" h="19491" extrusionOk="0">
                  <a:moveTo>
                    <a:pt x="15151" y="308"/>
                  </a:moveTo>
                  <a:cubicBezTo>
                    <a:pt x="11119" y="-1054"/>
                    <a:pt x="5071" y="2254"/>
                    <a:pt x="1903" y="7313"/>
                  </a:cubicBezTo>
                  <a:cubicBezTo>
                    <a:pt x="-1265" y="12568"/>
                    <a:pt x="-401" y="17822"/>
                    <a:pt x="3919" y="19184"/>
                  </a:cubicBezTo>
                  <a:cubicBezTo>
                    <a:pt x="8239" y="20546"/>
                    <a:pt x="13999" y="17238"/>
                    <a:pt x="17167" y="12178"/>
                  </a:cubicBezTo>
                  <a:cubicBezTo>
                    <a:pt x="20335" y="6924"/>
                    <a:pt x="19471" y="1670"/>
                    <a:pt x="15151" y="308"/>
                  </a:cubicBezTo>
                  <a:close/>
                </a:path>
              </a:pathLst>
            </a:custGeom>
            <a:solidFill>
              <a:srgbClr val="F6DC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2957430" y="1125181"/>
              <a:ext cx="107652" cy="17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3" h="19491" extrusionOk="0">
                  <a:moveTo>
                    <a:pt x="3868" y="308"/>
                  </a:moveTo>
                  <a:cubicBezTo>
                    <a:pt x="8131" y="-1054"/>
                    <a:pt x="14099" y="2254"/>
                    <a:pt x="17226" y="7313"/>
                  </a:cubicBezTo>
                  <a:cubicBezTo>
                    <a:pt x="20352" y="12568"/>
                    <a:pt x="19215" y="17822"/>
                    <a:pt x="15236" y="19184"/>
                  </a:cubicBezTo>
                  <a:cubicBezTo>
                    <a:pt x="10973" y="20546"/>
                    <a:pt x="5004" y="17238"/>
                    <a:pt x="1878" y="12178"/>
                  </a:cubicBezTo>
                  <a:cubicBezTo>
                    <a:pt x="-1248" y="6924"/>
                    <a:pt x="-396" y="1670"/>
                    <a:pt x="3868" y="308"/>
                  </a:cubicBezTo>
                  <a:close/>
                </a:path>
              </a:pathLst>
            </a:custGeom>
            <a:solidFill>
              <a:srgbClr val="F6DC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3174205" y="1441769"/>
              <a:ext cx="234950" cy="89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18"/>
                    <a:pt x="0" y="2118"/>
                    <a:pt x="0" y="2118"/>
                  </a:cubicBezTo>
                  <a:cubicBezTo>
                    <a:pt x="0" y="2118"/>
                    <a:pt x="6759" y="21600"/>
                    <a:pt x="10726" y="21600"/>
                  </a:cubicBezTo>
                  <a:cubicBezTo>
                    <a:pt x="14694" y="21600"/>
                    <a:pt x="21600" y="1694"/>
                    <a:pt x="21600" y="1694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C5B09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3001999" y="700935"/>
              <a:ext cx="580040" cy="80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21600" extrusionOk="0">
                  <a:moveTo>
                    <a:pt x="9616" y="21600"/>
                  </a:moveTo>
                  <a:cubicBezTo>
                    <a:pt x="7169" y="21600"/>
                    <a:pt x="2008" y="17952"/>
                    <a:pt x="412" y="12768"/>
                  </a:cubicBezTo>
                  <a:cubicBezTo>
                    <a:pt x="-1184" y="7536"/>
                    <a:pt x="1848" y="0"/>
                    <a:pt x="9616" y="0"/>
                  </a:cubicBezTo>
                  <a:cubicBezTo>
                    <a:pt x="17383" y="0"/>
                    <a:pt x="20416" y="7536"/>
                    <a:pt x="18767" y="12768"/>
                  </a:cubicBezTo>
                  <a:cubicBezTo>
                    <a:pt x="17224" y="17952"/>
                    <a:pt x="12063" y="21600"/>
                    <a:pt x="9616" y="21600"/>
                  </a:cubicBezTo>
                  <a:close/>
                </a:path>
              </a:pathLst>
            </a:custGeom>
            <a:solidFill>
              <a:srgbClr val="F6DC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2965197" y="682576"/>
              <a:ext cx="633656" cy="547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559" extrusionOk="0">
                  <a:moveTo>
                    <a:pt x="20319" y="9988"/>
                  </a:moveTo>
                  <a:cubicBezTo>
                    <a:pt x="19580" y="5990"/>
                    <a:pt x="15777" y="-41"/>
                    <a:pt x="12186" y="99"/>
                  </a:cubicBezTo>
                  <a:cubicBezTo>
                    <a:pt x="11658" y="29"/>
                    <a:pt x="11077" y="-41"/>
                    <a:pt x="10391" y="29"/>
                  </a:cubicBezTo>
                  <a:cubicBezTo>
                    <a:pt x="9757" y="-41"/>
                    <a:pt x="9176" y="29"/>
                    <a:pt x="8648" y="99"/>
                  </a:cubicBezTo>
                  <a:cubicBezTo>
                    <a:pt x="5057" y="-41"/>
                    <a:pt x="1254" y="5990"/>
                    <a:pt x="462" y="9988"/>
                  </a:cubicBezTo>
                  <a:cubicBezTo>
                    <a:pt x="-119" y="13213"/>
                    <a:pt x="-383" y="16369"/>
                    <a:pt x="1096" y="19595"/>
                  </a:cubicBezTo>
                  <a:cubicBezTo>
                    <a:pt x="1307" y="20577"/>
                    <a:pt x="1624" y="21278"/>
                    <a:pt x="1941" y="21559"/>
                  </a:cubicBezTo>
                  <a:cubicBezTo>
                    <a:pt x="1624" y="19104"/>
                    <a:pt x="1571" y="17281"/>
                    <a:pt x="1677" y="15878"/>
                  </a:cubicBezTo>
                  <a:cubicBezTo>
                    <a:pt x="1941" y="15317"/>
                    <a:pt x="2469" y="15177"/>
                    <a:pt x="3367" y="15668"/>
                  </a:cubicBezTo>
                  <a:cubicBezTo>
                    <a:pt x="5849" y="17071"/>
                    <a:pt x="6641" y="15458"/>
                    <a:pt x="8489" y="10198"/>
                  </a:cubicBezTo>
                  <a:cubicBezTo>
                    <a:pt x="9070" y="8585"/>
                    <a:pt x="9545" y="6691"/>
                    <a:pt x="10391" y="6691"/>
                  </a:cubicBezTo>
                  <a:cubicBezTo>
                    <a:pt x="11288" y="6691"/>
                    <a:pt x="11764" y="8585"/>
                    <a:pt x="12292" y="10198"/>
                  </a:cubicBezTo>
                  <a:cubicBezTo>
                    <a:pt x="14193" y="15458"/>
                    <a:pt x="14985" y="17071"/>
                    <a:pt x="17467" y="15668"/>
                  </a:cubicBezTo>
                  <a:cubicBezTo>
                    <a:pt x="18365" y="15177"/>
                    <a:pt x="18893" y="15317"/>
                    <a:pt x="19157" y="15878"/>
                  </a:cubicBezTo>
                  <a:cubicBezTo>
                    <a:pt x="19263" y="17281"/>
                    <a:pt x="19210" y="19104"/>
                    <a:pt x="18893" y="21559"/>
                  </a:cubicBezTo>
                  <a:cubicBezTo>
                    <a:pt x="19210" y="21278"/>
                    <a:pt x="19474" y="20577"/>
                    <a:pt x="19738" y="19595"/>
                  </a:cubicBezTo>
                  <a:cubicBezTo>
                    <a:pt x="21217" y="16369"/>
                    <a:pt x="20953" y="13213"/>
                    <a:pt x="20319" y="9988"/>
                  </a:cubicBezTo>
                  <a:close/>
                </a:path>
              </a:pathLst>
            </a:custGeom>
            <a:solidFill>
              <a:srgbClr val="605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23" name="Shape 323"/>
            <p:cNvSpPr/>
            <p:nvPr/>
          </p:nvSpPr>
          <p:spPr>
            <a:xfrm>
              <a:off x="2997992" y="1558185"/>
              <a:ext cx="233364" cy="481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21"/>
                  </a:moveTo>
                  <a:lnTo>
                    <a:pt x="12343" y="21521"/>
                  </a:lnTo>
                  <a:lnTo>
                    <a:pt x="11755" y="21600"/>
                  </a:lnTo>
                  <a:lnTo>
                    <a:pt x="2204" y="16932"/>
                  </a:lnTo>
                  <a:lnTo>
                    <a:pt x="11902" y="13371"/>
                  </a:lnTo>
                  <a:lnTo>
                    <a:pt x="0" y="10444"/>
                  </a:lnTo>
                  <a:lnTo>
                    <a:pt x="7788" y="3877"/>
                  </a:lnTo>
                  <a:lnTo>
                    <a:pt x="10873" y="1266"/>
                  </a:lnTo>
                  <a:lnTo>
                    <a:pt x="16163" y="0"/>
                  </a:lnTo>
                  <a:lnTo>
                    <a:pt x="16163" y="3086"/>
                  </a:lnTo>
                  <a:lnTo>
                    <a:pt x="21453" y="21600"/>
                  </a:lnTo>
                  <a:lnTo>
                    <a:pt x="21600" y="21521"/>
                  </a:ln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3352005" y="1554658"/>
              <a:ext cx="233364" cy="485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98" y="13274"/>
                  </a:moveTo>
                  <a:lnTo>
                    <a:pt x="19543" y="16730"/>
                  </a:lnTo>
                  <a:lnTo>
                    <a:pt x="9845" y="21600"/>
                  </a:lnTo>
                  <a:lnTo>
                    <a:pt x="9257" y="21521"/>
                  </a:lnTo>
                  <a:lnTo>
                    <a:pt x="0" y="21521"/>
                  </a:lnTo>
                  <a:lnTo>
                    <a:pt x="147" y="21600"/>
                  </a:lnTo>
                  <a:lnTo>
                    <a:pt x="5437" y="2985"/>
                  </a:lnTo>
                  <a:lnTo>
                    <a:pt x="5437" y="0"/>
                  </a:lnTo>
                  <a:lnTo>
                    <a:pt x="11902" y="1492"/>
                  </a:lnTo>
                  <a:lnTo>
                    <a:pt x="14694" y="4084"/>
                  </a:lnTo>
                  <a:lnTo>
                    <a:pt x="21600" y="10289"/>
                  </a:lnTo>
                  <a:lnTo>
                    <a:pt x="9698" y="13274"/>
                  </a:ln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25" name="Shape 325"/>
            <p:cNvSpPr/>
            <p:nvPr/>
          </p:nvSpPr>
          <p:spPr>
            <a:xfrm>
              <a:off x="3205955" y="2140268"/>
              <a:ext cx="1247764" cy="62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02"/>
                    <a:pt x="2419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38" y="8161"/>
                  </a:cubicBezTo>
                  <a:cubicBezTo>
                    <a:pt x="19154" y="7057"/>
                    <a:pt x="17792" y="4664"/>
                    <a:pt x="13010" y="61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FFDE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3205955" y="2140268"/>
              <a:ext cx="1247764" cy="62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02"/>
                    <a:pt x="2419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38" y="8161"/>
                  </a:cubicBezTo>
                  <a:cubicBezTo>
                    <a:pt x="19154" y="7057"/>
                    <a:pt x="17792" y="4664"/>
                    <a:pt x="13010" y="61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94905" y="1734207"/>
              <a:ext cx="268289" cy="550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09" extrusionOk="0">
                  <a:moveTo>
                    <a:pt x="0" y="4735"/>
                  </a:moveTo>
                  <a:cubicBezTo>
                    <a:pt x="0" y="12657"/>
                    <a:pt x="0" y="12657"/>
                    <a:pt x="0" y="12657"/>
                  </a:cubicBezTo>
                  <a:cubicBezTo>
                    <a:pt x="0" y="16556"/>
                    <a:pt x="0" y="16556"/>
                    <a:pt x="0" y="16556"/>
                  </a:cubicBezTo>
                  <a:cubicBezTo>
                    <a:pt x="5950" y="19898"/>
                    <a:pt x="15650" y="20022"/>
                    <a:pt x="21600" y="16556"/>
                  </a:cubicBezTo>
                  <a:cubicBezTo>
                    <a:pt x="21600" y="12657"/>
                    <a:pt x="21600" y="12657"/>
                    <a:pt x="21600" y="12657"/>
                  </a:cubicBezTo>
                  <a:cubicBezTo>
                    <a:pt x="21600" y="4735"/>
                    <a:pt x="21600" y="4735"/>
                    <a:pt x="21600" y="4735"/>
                  </a:cubicBezTo>
                  <a:cubicBezTo>
                    <a:pt x="21600" y="-1578"/>
                    <a:pt x="0" y="-1578"/>
                    <a:pt x="0" y="4735"/>
                  </a:cubicBezTo>
                </a:path>
              </a:pathLst>
            </a:custGeom>
            <a:solidFill>
              <a:srgbClr val="DBB1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3525426" y="1657256"/>
              <a:ext cx="98352" cy="166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8" h="19852" extrusionOk="0">
                  <a:moveTo>
                    <a:pt x="4573" y="185"/>
                  </a:moveTo>
                  <a:cubicBezTo>
                    <a:pt x="9201" y="-874"/>
                    <a:pt x="15064" y="2726"/>
                    <a:pt x="17533" y="8020"/>
                  </a:cubicBezTo>
                  <a:cubicBezTo>
                    <a:pt x="20310" y="13314"/>
                    <a:pt x="18459" y="18608"/>
                    <a:pt x="14139" y="19667"/>
                  </a:cubicBezTo>
                  <a:cubicBezTo>
                    <a:pt x="9510" y="20726"/>
                    <a:pt x="3647" y="17126"/>
                    <a:pt x="1179" y="11832"/>
                  </a:cubicBezTo>
                  <a:cubicBezTo>
                    <a:pt x="-1290" y="6326"/>
                    <a:pt x="253" y="1244"/>
                    <a:pt x="4573" y="185"/>
                  </a:cubicBezTo>
                  <a:close/>
                </a:path>
              </a:pathLst>
            </a:custGeom>
            <a:solidFill>
              <a:srgbClr val="F6D1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4033864" y="1657256"/>
              <a:ext cx="97262" cy="166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5" h="19852" extrusionOk="0">
                  <a:moveTo>
                    <a:pt x="14035" y="185"/>
                  </a:moveTo>
                  <a:cubicBezTo>
                    <a:pt x="9715" y="-874"/>
                    <a:pt x="3852" y="2726"/>
                    <a:pt x="1383" y="8020"/>
                  </a:cubicBezTo>
                  <a:cubicBezTo>
                    <a:pt x="-1394" y="13314"/>
                    <a:pt x="149" y="18608"/>
                    <a:pt x="4777" y="19667"/>
                  </a:cubicBezTo>
                  <a:cubicBezTo>
                    <a:pt x="9406" y="20726"/>
                    <a:pt x="15269" y="17126"/>
                    <a:pt x="17737" y="11832"/>
                  </a:cubicBezTo>
                  <a:cubicBezTo>
                    <a:pt x="20206" y="6326"/>
                    <a:pt x="18663" y="1244"/>
                    <a:pt x="14035" y="185"/>
                  </a:cubicBezTo>
                  <a:close/>
                </a:path>
              </a:pathLst>
            </a:custGeom>
            <a:solidFill>
              <a:srgbClr val="F6D1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3771105" y="2284907"/>
              <a:ext cx="115889" cy="12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34"/>
                  </a:moveTo>
                  <a:cubicBezTo>
                    <a:pt x="6300" y="21600"/>
                    <a:pt x="6300" y="21600"/>
                    <a:pt x="6300" y="21600"/>
                  </a:cubicBezTo>
                  <a:cubicBezTo>
                    <a:pt x="9300" y="21600"/>
                    <a:pt x="12600" y="21600"/>
                    <a:pt x="15600" y="21600"/>
                  </a:cubicBezTo>
                  <a:cubicBezTo>
                    <a:pt x="21600" y="12034"/>
                    <a:pt x="21600" y="12034"/>
                    <a:pt x="21600" y="12034"/>
                  </a:cubicBezTo>
                  <a:cubicBezTo>
                    <a:pt x="11100" y="0"/>
                    <a:pt x="11100" y="0"/>
                    <a:pt x="11100" y="0"/>
                  </a:cubicBezTo>
                  <a:cubicBezTo>
                    <a:pt x="0" y="12034"/>
                    <a:pt x="0" y="12034"/>
                    <a:pt x="0" y="12034"/>
                  </a:cubicBezTo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3758405" y="2410145"/>
              <a:ext cx="142876" cy="358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6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4400" y="0"/>
                  </a:lnTo>
                  <a:lnTo>
                    <a:pt x="6960" y="0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32" name="Shape 332"/>
            <p:cNvSpPr/>
            <p:nvPr/>
          </p:nvSpPr>
          <p:spPr>
            <a:xfrm>
              <a:off x="3683792" y="2099701"/>
              <a:ext cx="146051" cy="31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3" y="0"/>
                  </a:moveTo>
                  <a:lnTo>
                    <a:pt x="0" y="3398"/>
                  </a:lnTo>
                  <a:lnTo>
                    <a:pt x="4930" y="21600"/>
                  </a:lnTo>
                  <a:lnTo>
                    <a:pt x="21600" y="1274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3694905" y="2036201"/>
              <a:ext cx="268289" cy="104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234"/>
                    <a:pt x="0" y="2234"/>
                    <a:pt x="0" y="2234"/>
                  </a:cubicBezTo>
                  <a:cubicBezTo>
                    <a:pt x="0" y="2234"/>
                    <a:pt x="5562" y="20855"/>
                    <a:pt x="10735" y="21600"/>
                  </a:cubicBezTo>
                  <a:cubicBezTo>
                    <a:pt x="10865" y="21600"/>
                    <a:pt x="10994" y="21600"/>
                    <a:pt x="10994" y="21600"/>
                  </a:cubicBezTo>
                  <a:cubicBezTo>
                    <a:pt x="16168" y="21600"/>
                    <a:pt x="21600" y="3352"/>
                    <a:pt x="21600" y="3352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34" name="Shape 334"/>
            <p:cNvSpPr/>
            <p:nvPr/>
          </p:nvSpPr>
          <p:spPr>
            <a:xfrm>
              <a:off x="3550858" y="1261852"/>
              <a:ext cx="557811" cy="844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52" h="21600" extrusionOk="0">
                  <a:moveTo>
                    <a:pt x="7307" y="0"/>
                  </a:moveTo>
                  <a:cubicBezTo>
                    <a:pt x="-3472" y="0"/>
                    <a:pt x="654" y="16029"/>
                    <a:pt x="1370" y="17262"/>
                  </a:cubicBezTo>
                  <a:cubicBezTo>
                    <a:pt x="2170" y="18632"/>
                    <a:pt x="5581" y="21600"/>
                    <a:pt x="7307" y="21600"/>
                  </a:cubicBezTo>
                  <a:cubicBezTo>
                    <a:pt x="9075" y="21600"/>
                    <a:pt x="12486" y="18632"/>
                    <a:pt x="13286" y="17262"/>
                  </a:cubicBezTo>
                  <a:cubicBezTo>
                    <a:pt x="14002" y="16029"/>
                    <a:pt x="18128" y="0"/>
                    <a:pt x="7307" y="0"/>
                  </a:cubicBezTo>
                  <a:close/>
                </a:path>
              </a:pathLst>
            </a:custGeom>
            <a:solidFill>
              <a:srgbClr val="DBB1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35" name="Shape 335"/>
            <p:cNvSpPr/>
            <p:nvPr/>
          </p:nvSpPr>
          <p:spPr>
            <a:xfrm>
              <a:off x="3541164" y="1192489"/>
              <a:ext cx="585541" cy="6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1" h="20383" extrusionOk="0">
                  <a:moveTo>
                    <a:pt x="3772" y="2829"/>
                  </a:moveTo>
                  <a:cubicBezTo>
                    <a:pt x="8535" y="-1217"/>
                    <a:pt x="18006" y="-622"/>
                    <a:pt x="20221" y="2710"/>
                  </a:cubicBezTo>
                  <a:cubicBezTo>
                    <a:pt x="19335" y="6102"/>
                    <a:pt x="19999" y="15206"/>
                    <a:pt x="19335" y="20026"/>
                  </a:cubicBezTo>
                  <a:cubicBezTo>
                    <a:pt x="19335" y="20026"/>
                    <a:pt x="19335" y="20026"/>
                    <a:pt x="19335" y="20026"/>
                  </a:cubicBezTo>
                  <a:cubicBezTo>
                    <a:pt x="19335" y="20085"/>
                    <a:pt x="19335" y="20145"/>
                    <a:pt x="19335" y="20204"/>
                  </a:cubicBezTo>
                  <a:cubicBezTo>
                    <a:pt x="19279" y="20204"/>
                    <a:pt x="19224" y="20323"/>
                    <a:pt x="19224" y="20383"/>
                  </a:cubicBezTo>
                  <a:cubicBezTo>
                    <a:pt x="19169" y="20383"/>
                    <a:pt x="19002" y="20383"/>
                    <a:pt x="18947" y="20323"/>
                  </a:cubicBezTo>
                  <a:cubicBezTo>
                    <a:pt x="18947" y="20323"/>
                    <a:pt x="18892" y="20264"/>
                    <a:pt x="18892" y="20264"/>
                  </a:cubicBezTo>
                  <a:cubicBezTo>
                    <a:pt x="18892" y="19847"/>
                    <a:pt x="18892" y="19014"/>
                    <a:pt x="18892" y="18955"/>
                  </a:cubicBezTo>
                  <a:cubicBezTo>
                    <a:pt x="18947" y="18300"/>
                    <a:pt x="19113" y="17705"/>
                    <a:pt x="19169" y="17051"/>
                  </a:cubicBezTo>
                  <a:cubicBezTo>
                    <a:pt x="18726" y="13956"/>
                    <a:pt x="17396" y="13361"/>
                    <a:pt x="16732" y="9672"/>
                  </a:cubicBezTo>
                  <a:cubicBezTo>
                    <a:pt x="16566" y="9434"/>
                    <a:pt x="16399" y="9196"/>
                    <a:pt x="16233" y="8958"/>
                  </a:cubicBezTo>
                  <a:cubicBezTo>
                    <a:pt x="16067" y="8720"/>
                    <a:pt x="15846" y="8423"/>
                    <a:pt x="15624" y="8185"/>
                  </a:cubicBezTo>
                  <a:cubicBezTo>
                    <a:pt x="15513" y="8125"/>
                    <a:pt x="15402" y="8066"/>
                    <a:pt x="15292" y="7947"/>
                  </a:cubicBezTo>
                  <a:cubicBezTo>
                    <a:pt x="12689" y="6935"/>
                    <a:pt x="12799" y="7708"/>
                    <a:pt x="10362" y="8780"/>
                  </a:cubicBezTo>
                  <a:cubicBezTo>
                    <a:pt x="9421" y="9196"/>
                    <a:pt x="6818" y="9970"/>
                    <a:pt x="5766" y="9851"/>
                  </a:cubicBezTo>
                  <a:cubicBezTo>
                    <a:pt x="5322" y="9851"/>
                    <a:pt x="3827" y="9672"/>
                    <a:pt x="3772" y="9256"/>
                  </a:cubicBezTo>
                  <a:cubicBezTo>
                    <a:pt x="1833" y="12469"/>
                    <a:pt x="1667" y="14789"/>
                    <a:pt x="1113" y="17527"/>
                  </a:cubicBezTo>
                  <a:cubicBezTo>
                    <a:pt x="1169" y="18003"/>
                    <a:pt x="1279" y="18479"/>
                    <a:pt x="1279" y="18955"/>
                  </a:cubicBezTo>
                  <a:cubicBezTo>
                    <a:pt x="1279" y="19014"/>
                    <a:pt x="1335" y="19847"/>
                    <a:pt x="1279" y="20264"/>
                  </a:cubicBezTo>
                  <a:cubicBezTo>
                    <a:pt x="1279" y="20264"/>
                    <a:pt x="1279" y="20323"/>
                    <a:pt x="1279" y="20323"/>
                  </a:cubicBezTo>
                  <a:cubicBezTo>
                    <a:pt x="1224" y="20383"/>
                    <a:pt x="1002" y="20383"/>
                    <a:pt x="1002" y="20383"/>
                  </a:cubicBezTo>
                  <a:cubicBezTo>
                    <a:pt x="1002" y="20323"/>
                    <a:pt x="892" y="20204"/>
                    <a:pt x="892" y="20204"/>
                  </a:cubicBezTo>
                  <a:cubicBezTo>
                    <a:pt x="836" y="19966"/>
                    <a:pt x="836" y="19847"/>
                    <a:pt x="836" y="19669"/>
                  </a:cubicBezTo>
                  <a:cubicBezTo>
                    <a:pt x="781" y="19431"/>
                    <a:pt x="781" y="19133"/>
                    <a:pt x="726" y="18895"/>
                  </a:cubicBezTo>
                  <a:cubicBezTo>
                    <a:pt x="6" y="15920"/>
                    <a:pt x="-1379" y="4079"/>
                    <a:pt x="3772" y="2829"/>
                  </a:cubicBezTo>
                  <a:close/>
                  <a:moveTo>
                    <a:pt x="11027" y="6816"/>
                  </a:moveTo>
                  <a:cubicBezTo>
                    <a:pt x="11082" y="6816"/>
                    <a:pt x="11193" y="6756"/>
                    <a:pt x="11249" y="6756"/>
                  </a:cubicBezTo>
                  <a:cubicBezTo>
                    <a:pt x="11138" y="6756"/>
                    <a:pt x="11027" y="6816"/>
                    <a:pt x="10916" y="6816"/>
                  </a:cubicBezTo>
                  <a:cubicBezTo>
                    <a:pt x="10916" y="6816"/>
                    <a:pt x="10972" y="6816"/>
                    <a:pt x="11027" y="6816"/>
                  </a:cubicBez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36" name="Shape 336"/>
            <p:cNvSpPr/>
            <p:nvPr/>
          </p:nvSpPr>
          <p:spPr>
            <a:xfrm>
              <a:off x="3829842" y="2099701"/>
              <a:ext cx="141288" cy="31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86" y="0"/>
                  </a:moveTo>
                  <a:lnTo>
                    <a:pt x="21600" y="3379"/>
                  </a:lnTo>
                  <a:lnTo>
                    <a:pt x="16989" y="21600"/>
                  </a:lnTo>
                  <a:lnTo>
                    <a:pt x="0" y="12670"/>
                  </a:lnTo>
                  <a:lnTo>
                    <a:pt x="20386" y="0"/>
                  </a:ln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37" name="Shape 337"/>
            <p:cNvSpPr/>
            <p:nvPr/>
          </p:nvSpPr>
          <p:spPr>
            <a:xfrm>
              <a:off x="3694905" y="2094408"/>
              <a:ext cx="268289" cy="190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64" y="21000"/>
                  </a:lnTo>
                  <a:lnTo>
                    <a:pt x="0" y="0"/>
                  </a:lnTo>
                  <a:lnTo>
                    <a:pt x="0" y="600"/>
                  </a:lnTo>
                  <a:lnTo>
                    <a:pt x="10864" y="21600"/>
                  </a:lnTo>
                  <a:lnTo>
                    <a:pt x="21600" y="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0A8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38" name="Shape 338"/>
            <p:cNvSpPr/>
            <p:nvPr/>
          </p:nvSpPr>
          <p:spPr>
            <a:xfrm>
              <a:off x="3804442" y="2404677"/>
              <a:ext cx="4921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5E5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3804442" y="2404677"/>
              <a:ext cx="49213" cy="12701"/>
            </a:xfrm>
            <a:prstGeom prst="rect">
              <a:avLst/>
            </a:prstGeom>
            <a:solidFill>
              <a:srgbClr val="2F2F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1575593" y="1568769"/>
              <a:ext cx="1246178" cy="62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02"/>
                    <a:pt x="2419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38" y="8161"/>
                  </a:cubicBezTo>
                  <a:cubicBezTo>
                    <a:pt x="19154" y="7057"/>
                    <a:pt x="17792" y="4664"/>
                    <a:pt x="13010" y="61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FFDE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1575593" y="1568769"/>
              <a:ext cx="1246178" cy="62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02"/>
                    <a:pt x="2419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38" y="8161"/>
                  </a:cubicBezTo>
                  <a:cubicBezTo>
                    <a:pt x="19154" y="7057"/>
                    <a:pt x="17792" y="4664"/>
                    <a:pt x="13010" y="61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7491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2064542" y="1164344"/>
              <a:ext cx="268290" cy="549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09" extrusionOk="0">
                  <a:moveTo>
                    <a:pt x="0" y="4735"/>
                  </a:moveTo>
                  <a:cubicBezTo>
                    <a:pt x="0" y="12657"/>
                    <a:pt x="0" y="12657"/>
                    <a:pt x="0" y="12657"/>
                  </a:cubicBezTo>
                  <a:cubicBezTo>
                    <a:pt x="0" y="16556"/>
                    <a:pt x="0" y="16556"/>
                    <a:pt x="0" y="16556"/>
                  </a:cubicBezTo>
                  <a:cubicBezTo>
                    <a:pt x="5950" y="19898"/>
                    <a:pt x="15650" y="20022"/>
                    <a:pt x="21600" y="16556"/>
                  </a:cubicBezTo>
                  <a:cubicBezTo>
                    <a:pt x="21600" y="12657"/>
                    <a:pt x="21600" y="12657"/>
                    <a:pt x="21600" y="12657"/>
                  </a:cubicBezTo>
                  <a:cubicBezTo>
                    <a:pt x="21600" y="4735"/>
                    <a:pt x="21600" y="4735"/>
                    <a:pt x="21600" y="4735"/>
                  </a:cubicBezTo>
                  <a:cubicBezTo>
                    <a:pt x="21600" y="-1578"/>
                    <a:pt x="0" y="-1578"/>
                    <a:pt x="0" y="4735"/>
                  </a:cubicBezTo>
                </a:path>
              </a:pathLst>
            </a:custGeom>
            <a:solidFill>
              <a:srgbClr val="F6D9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1895063" y="1085756"/>
              <a:ext cx="98351" cy="166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8" h="19852" extrusionOk="0">
                  <a:moveTo>
                    <a:pt x="4573" y="185"/>
                  </a:moveTo>
                  <a:cubicBezTo>
                    <a:pt x="9201" y="-874"/>
                    <a:pt x="15064" y="2726"/>
                    <a:pt x="17533" y="8020"/>
                  </a:cubicBezTo>
                  <a:cubicBezTo>
                    <a:pt x="20310" y="13314"/>
                    <a:pt x="18459" y="18608"/>
                    <a:pt x="14139" y="19667"/>
                  </a:cubicBezTo>
                  <a:cubicBezTo>
                    <a:pt x="9510" y="20726"/>
                    <a:pt x="3647" y="17126"/>
                    <a:pt x="1179" y="11832"/>
                  </a:cubicBezTo>
                  <a:cubicBezTo>
                    <a:pt x="-1290" y="6326"/>
                    <a:pt x="253" y="1244"/>
                    <a:pt x="4573" y="185"/>
                  </a:cubicBezTo>
                  <a:close/>
                </a:path>
              </a:pathLst>
            </a:custGeom>
            <a:solidFill>
              <a:srgbClr val="F6D9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2403501" y="1085756"/>
              <a:ext cx="97262" cy="166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5" h="19852" extrusionOk="0">
                  <a:moveTo>
                    <a:pt x="14035" y="185"/>
                  </a:moveTo>
                  <a:cubicBezTo>
                    <a:pt x="9715" y="-874"/>
                    <a:pt x="3852" y="2726"/>
                    <a:pt x="1383" y="8020"/>
                  </a:cubicBezTo>
                  <a:cubicBezTo>
                    <a:pt x="-1394" y="13314"/>
                    <a:pt x="149" y="18608"/>
                    <a:pt x="4777" y="19667"/>
                  </a:cubicBezTo>
                  <a:cubicBezTo>
                    <a:pt x="9406" y="20726"/>
                    <a:pt x="15269" y="17126"/>
                    <a:pt x="17737" y="11832"/>
                  </a:cubicBezTo>
                  <a:cubicBezTo>
                    <a:pt x="20206" y="6326"/>
                    <a:pt x="18663" y="1244"/>
                    <a:pt x="14035" y="185"/>
                  </a:cubicBezTo>
                  <a:close/>
                </a:path>
              </a:pathLst>
            </a:custGeom>
            <a:solidFill>
              <a:srgbClr val="F6D9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2140742" y="1713408"/>
              <a:ext cx="115889" cy="125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34"/>
                  </a:moveTo>
                  <a:cubicBezTo>
                    <a:pt x="6300" y="21600"/>
                    <a:pt x="6300" y="21600"/>
                    <a:pt x="6300" y="21600"/>
                  </a:cubicBezTo>
                  <a:cubicBezTo>
                    <a:pt x="9300" y="21600"/>
                    <a:pt x="12600" y="21600"/>
                    <a:pt x="15600" y="21600"/>
                  </a:cubicBezTo>
                  <a:cubicBezTo>
                    <a:pt x="21600" y="12034"/>
                    <a:pt x="21600" y="12034"/>
                    <a:pt x="21600" y="12034"/>
                  </a:cubicBezTo>
                  <a:cubicBezTo>
                    <a:pt x="11100" y="0"/>
                    <a:pt x="11100" y="0"/>
                    <a:pt x="11100" y="0"/>
                  </a:cubicBezTo>
                  <a:cubicBezTo>
                    <a:pt x="0" y="12034"/>
                    <a:pt x="0" y="12034"/>
                    <a:pt x="0" y="12034"/>
                  </a:cubicBezTo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46" name="Shape 346"/>
            <p:cNvSpPr/>
            <p:nvPr/>
          </p:nvSpPr>
          <p:spPr>
            <a:xfrm>
              <a:off x="2128042" y="1838645"/>
              <a:ext cx="142876" cy="358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6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4400" y="0"/>
                  </a:lnTo>
                  <a:lnTo>
                    <a:pt x="6960" y="0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47" name="Shape 347"/>
            <p:cNvSpPr/>
            <p:nvPr/>
          </p:nvSpPr>
          <p:spPr>
            <a:xfrm>
              <a:off x="2053430" y="1528201"/>
              <a:ext cx="146051" cy="31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3" y="0"/>
                  </a:moveTo>
                  <a:lnTo>
                    <a:pt x="0" y="3398"/>
                  </a:lnTo>
                  <a:lnTo>
                    <a:pt x="4695" y="21600"/>
                  </a:lnTo>
                  <a:lnTo>
                    <a:pt x="21600" y="1274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48" name="Shape 348"/>
            <p:cNvSpPr/>
            <p:nvPr/>
          </p:nvSpPr>
          <p:spPr>
            <a:xfrm>
              <a:off x="2064542" y="1466463"/>
              <a:ext cx="268290" cy="102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234"/>
                    <a:pt x="0" y="2234"/>
                    <a:pt x="0" y="2234"/>
                  </a:cubicBezTo>
                  <a:cubicBezTo>
                    <a:pt x="0" y="2234"/>
                    <a:pt x="5562" y="20855"/>
                    <a:pt x="10735" y="21600"/>
                  </a:cubicBezTo>
                  <a:cubicBezTo>
                    <a:pt x="10865" y="21600"/>
                    <a:pt x="10994" y="21600"/>
                    <a:pt x="10994" y="21600"/>
                  </a:cubicBezTo>
                  <a:cubicBezTo>
                    <a:pt x="16168" y="21600"/>
                    <a:pt x="21600" y="3352"/>
                    <a:pt x="21600" y="3352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49" name="Shape 349"/>
            <p:cNvSpPr/>
            <p:nvPr/>
          </p:nvSpPr>
          <p:spPr>
            <a:xfrm>
              <a:off x="1919164" y="692118"/>
              <a:ext cx="558888" cy="843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52" h="21600" extrusionOk="0">
                  <a:moveTo>
                    <a:pt x="7307" y="0"/>
                  </a:moveTo>
                  <a:cubicBezTo>
                    <a:pt x="-3472" y="0"/>
                    <a:pt x="654" y="16029"/>
                    <a:pt x="1370" y="17262"/>
                  </a:cubicBezTo>
                  <a:cubicBezTo>
                    <a:pt x="2170" y="18632"/>
                    <a:pt x="5581" y="21600"/>
                    <a:pt x="7307" y="21600"/>
                  </a:cubicBezTo>
                  <a:cubicBezTo>
                    <a:pt x="9075" y="21600"/>
                    <a:pt x="12486" y="18632"/>
                    <a:pt x="13286" y="17262"/>
                  </a:cubicBezTo>
                  <a:cubicBezTo>
                    <a:pt x="14002" y="16029"/>
                    <a:pt x="18128" y="0"/>
                    <a:pt x="7307" y="0"/>
                  </a:cubicBezTo>
                  <a:close/>
                </a:path>
              </a:pathLst>
            </a:custGeom>
            <a:solidFill>
              <a:srgbClr val="F6D9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50" name="Shape 350"/>
            <p:cNvSpPr/>
            <p:nvPr/>
          </p:nvSpPr>
          <p:spPr>
            <a:xfrm>
              <a:off x="1904205" y="654868"/>
              <a:ext cx="593501" cy="576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9" h="18742" extrusionOk="0">
                  <a:moveTo>
                    <a:pt x="16556" y="1659"/>
                  </a:moveTo>
                  <a:cubicBezTo>
                    <a:pt x="11677" y="-2858"/>
                    <a:pt x="2193" y="2933"/>
                    <a:pt x="0" y="6176"/>
                  </a:cubicBezTo>
                  <a:cubicBezTo>
                    <a:pt x="877" y="9477"/>
                    <a:pt x="438" y="13704"/>
                    <a:pt x="1096" y="18395"/>
                  </a:cubicBezTo>
                  <a:cubicBezTo>
                    <a:pt x="1096" y="18395"/>
                    <a:pt x="1096" y="18395"/>
                    <a:pt x="1096" y="18395"/>
                  </a:cubicBezTo>
                  <a:cubicBezTo>
                    <a:pt x="1096" y="18453"/>
                    <a:pt x="1151" y="18511"/>
                    <a:pt x="1151" y="18568"/>
                  </a:cubicBezTo>
                  <a:cubicBezTo>
                    <a:pt x="1151" y="18568"/>
                    <a:pt x="1206" y="18684"/>
                    <a:pt x="1261" y="18742"/>
                  </a:cubicBezTo>
                  <a:cubicBezTo>
                    <a:pt x="1261" y="18742"/>
                    <a:pt x="1425" y="18742"/>
                    <a:pt x="1480" y="18684"/>
                  </a:cubicBezTo>
                  <a:cubicBezTo>
                    <a:pt x="1535" y="18684"/>
                    <a:pt x="1535" y="18626"/>
                    <a:pt x="1535" y="18626"/>
                  </a:cubicBezTo>
                  <a:cubicBezTo>
                    <a:pt x="1535" y="18221"/>
                    <a:pt x="1535" y="17410"/>
                    <a:pt x="1535" y="17352"/>
                  </a:cubicBezTo>
                  <a:cubicBezTo>
                    <a:pt x="1480" y="16715"/>
                    <a:pt x="1590" y="16078"/>
                    <a:pt x="1480" y="15441"/>
                  </a:cubicBezTo>
                  <a:cubicBezTo>
                    <a:pt x="1919" y="12488"/>
                    <a:pt x="1535" y="12372"/>
                    <a:pt x="3070" y="9419"/>
                  </a:cubicBezTo>
                  <a:cubicBezTo>
                    <a:pt x="3234" y="9129"/>
                    <a:pt x="4057" y="8145"/>
                    <a:pt x="4166" y="8029"/>
                  </a:cubicBezTo>
                  <a:cubicBezTo>
                    <a:pt x="6688" y="7044"/>
                    <a:pt x="7620" y="8724"/>
                    <a:pt x="10032" y="9766"/>
                  </a:cubicBezTo>
                  <a:cubicBezTo>
                    <a:pt x="10910" y="10172"/>
                    <a:pt x="12335" y="10172"/>
                    <a:pt x="13322" y="10172"/>
                  </a:cubicBezTo>
                  <a:cubicBezTo>
                    <a:pt x="14912" y="10172"/>
                    <a:pt x="16447" y="8318"/>
                    <a:pt x="16502" y="7913"/>
                  </a:cubicBezTo>
                  <a:cubicBezTo>
                    <a:pt x="18420" y="11040"/>
                    <a:pt x="18640" y="13299"/>
                    <a:pt x="19188" y="15962"/>
                  </a:cubicBezTo>
                  <a:cubicBezTo>
                    <a:pt x="19078" y="16426"/>
                    <a:pt x="19023" y="16889"/>
                    <a:pt x="18968" y="17352"/>
                  </a:cubicBezTo>
                  <a:cubicBezTo>
                    <a:pt x="18968" y="17410"/>
                    <a:pt x="18968" y="18221"/>
                    <a:pt x="18968" y="18626"/>
                  </a:cubicBezTo>
                  <a:cubicBezTo>
                    <a:pt x="18968" y="18626"/>
                    <a:pt x="18968" y="18684"/>
                    <a:pt x="19023" y="18684"/>
                  </a:cubicBezTo>
                  <a:cubicBezTo>
                    <a:pt x="19078" y="18742"/>
                    <a:pt x="19243" y="18742"/>
                    <a:pt x="19243" y="18742"/>
                  </a:cubicBezTo>
                  <a:cubicBezTo>
                    <a:pt x="19297" y="18684"/>
                    <a:pt x="19352" y="18568"/>
                    <a:pt x="19352" y="18568"/>
                  </a:cubicBezTo>
                  <a:cubicBezTo>
                    <a:pt x="19407" y="18337"/>
                    <a:pt x="19407" y="18221"/>
                    <a:pt x="19407" y="18047"/>
                  </a:cubicBezTo>
                  <a:cubicBezTo>
                    <a:pt x="19462" y="17816"/>
                    <a:pt x="19517" y="17526"/>
                    <a:pt x="19517" y="17294"/>
                  </a:cubicBezTo>
                  <a:cubicBezTo>
                    <a:pt x="20229" y="14399"/>
                    <a:pt x="21600" y="2875"/>
                    <a:pt x="16556" y="1659"/>
                  </a:cubicBezTo>
                  <a:close/>
                  <a:moveTo>
                    <a:pt x="9320" y="5539"/>
                  </a:moveTo>
                  <a:cubicBezTo>
                    <a:pt x="9265" y="5539"/>
                    <a:pt x="9210" y="5481"/>
                    <a:pt x="9100" y="5481"/>
                  </a:cubicBezTo>
                  <a:cubicBezTo>
                    <a:pt x="9210" y="5481"/>
                    <a:pt x="9320" y="5539"/>
                    <a:pt x="9484" y="5539"/>
                  </a:cubicBezTo>
                  <a:cubicBezTo>
                    <a:pt x="9429" y="5539"/>
                    <a:pt x="9375" y="5539"/>
                    <a:pt x="9320" y="5539"/>
                  </a:cubicBezTo>
                  <a:close/>
                </a:path>
              </a:pathLst>
            </a:custGeom>
            <a:solidFill>
              <a:srgbClr val="BF974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749287" y="587570"/>
              <a:ext cx="607232" cy="576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18719" extrusionOk="0">
                  <a:moveTo>
                    <a:pt x="3729" y="1668"/>
                  </a:moveTo>
                  <a:cubicBezTo>
                    <a:pt x="8541" y="-2849"/>
                    <a:pt x="18004" y="2884"/>
                    <a:pt x="20250" y="6185"/>
                  </a:cubicBezTo>
                  <a:cubicBezTo>
                    <a:pt x="19341" y="9486"/>
                    <a:pt x="19769" y="13713"/>
                    <a:pt x="19127" y="18404"/>
                  </a:cubicBezTo>
                  <a:cubicBezTo>
                    <a:pt x="19127" y="18404"/>
                    <a:pt x="19127" y="18404"/>
                    <a:pt x="19127" y="18404"/>
                  </a:cubicBezTo>
                  <a:cubicBezTo>
                    <a:pt x="19127" y="18462"/>
                    <a:pt x="19127" y="18462"/>
                    <a:pt x="19074" y="18520"/>
                  </a:cubicBezTo>
                  <a:cubicBezTo>
                    <a:pt x="19074" y="18577"/>
                    <a:pt x="19020" y="18693"/>
                    <a:pt x="18967" y="18693"/>
                  </a:cubicBezTo>
                  <a:cubicBezTo>
                    <a:pt x="18967" y="18751"/>
                    <a:pt x="18806" y="18693"/>
                    <a:pt x="18753" y="18693"/>
                  </a:cubicBezTo>
                  <a:cubicBezTo>
                    <a:pt x="18699" y="18693"/>
                    <a:pt x="18699" y="18635"/>
                    <a:pt x="18699" y="18635"/>
                  </a:cubicBezTo>
                  <a:cubicBezTo>
                    <a:pt x="18699" y="18230"/>
                    <a:pt x="18699" y="17361"/>
                    <a:pt x="18699" y="17361"/>
                  </a:cubicBezTo>
                  <a:cubicBezTo>
                    <a:pt x="18753" y="16724"/>
                    <a:pt x="18646" y="16087"/>
                    <a:pt x="18753" y="15450"/>
                  </a:cubicBezTo>
                  <a:cubicBezTo>
                    <a:pt x="18325" y="12497"/>
                    <a:pt x="18699" y="12381"/>
                    <a:pt x="17149" y="9370"/>
                  </a:cubicBezTo>
                  <a:cubicBezTo>
                    <a:pt x="16989" y="9138"/>
                    <a:pt x="16187" y="8154"/>
                    <a:pt x="16080" y="8038"/>
                  </a:cubicBezTo>
                  <a:cubicBezTo>
                    <a:pt x="13513" y="7053"/>
                    <a:pt x="12658" y="8733"/>
                    <a:pt x="10252" y="9717"/>
                  </a:cubicBezTo>
                  <a:cubicBezTo>
                    <a:pt x="9289" y="10123"/>
                    <a:pt x="7899" y="10181"/>
                    <a:pt x="6884" y="10181"/>
                  </a:cubicBezTo>
                  <a:cubicBezTo>
                    <a:pt x="5333" y="10181"/>
                    <a:pt x="3783" y="8327"/>
                    <a:pt x="3729" y="7922"/>
                  </a:cubicBezTo>
                  <a:cubicBezTo>
                    <a:pt x="1804" y="11049"/>
                    <a:pt x="1644" y="13308"/>
                    <a:pt x="1056" y="15971"/>
                  </a:cubicBezTo>
                  <a:cubicBezTo>
                    <a:pt x="1163" y="16435"/>
                    <a:pt x="1216" y="16898"/>
                    <a:pt x="1270" y="17361"/>
                  </a:cubicBezTo>
                  <a:cubicBezTo>
                    <a:pt x="1270" y="17361"/>
                    <a:pt x="1323" y="18230"/>
                    <a:pt x="1270" y="18635"/>
                  </a:cubicBezTo>
                  <a:cubicBezTo>
                    <a:pt x="1270" y="18635"/>
                    <a:pt x="1270" y="18693"/>
                    <a:pt x="1216" y="18693"/>
                  </a:cubicBezTo>
                  <a:cubicBezTo>
                    <a:pt x="1163" y="18693"/>
                    <a:pt x="1002" y="18751"/>
                    <a:pt x="1002" y="18693"/>
                  </a:cubicBezTo>
                  <a:cubicBezTo>
                    <a:pt x="949" y="18693"/>
                    <a:pt x="895" y="18577"/>
                    <a:pt x="895" y="18520"/>
                  </a:cubicBezTo>
                  <a:cubicBezTo>
                    <a:pt x="842" y="18346"/>
                    <a:pt x="842" y="18230"/>
                    <a:pt x="842" y="18056"/>
                  </a:cubicBezTo>
                  <a:cubicBezTo>
                    <a:pt x="789" y="17767"/>
                    <a:pt x="735" y="17535"/>
                    <a:pt x="735" y="17303"/>
                  </a:cubicBezTo>
                  <a:cubicBezTo>
                    <a:pt x="-14" y="14408"/>
                    <a:pt x="-1350" y="2884"/>
                    <a:pt x="3729" y="1668"/>
                  </a:cubicBezTo>
                  <a:close/>
                  <a:moveTo>
                    <a:pt x="10893" y="5548"/>
                  </a:moveTo>
                  <a:cubicBezTo>
                    <a:pt x="10947" y="5490"/>
                    <a:pt x="11054" y="5490"/>
                    <a:pt x="11107" y="5432"/>
                  </a:cubicBezTo>
                  <a:cubicBezTo>
                    <a:pt x="11000" y="5490"/>
                    <a:pt x="10893" y="5548"/>
                    <a:pt x="10787" y="5548"/>
                  </a:cubicBezTo>
                  <a:cubicBezTo>
                    <a:pt x="10840" y="5548"/>
                    <a:pt x="10840" y="5548"/>
                    <a:pt x="10893" y="5548"/>
                  </a:cubicBezTo>
                  <a:close/>
                </a:path>
              </a:pathLst>
            </a:custGeom>
            <a:solidFill>
              <a:srgbClr val="605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52" name="Shape 352"/>
            <p:cNvSpPr/>
            <p:nvPr/>
          </p:nvSpPr>
          <p:spPr>
            <a:xfrm>
              <a:off x="2199480" y="1528201"/>
              <a:ext cx="141288" cy="31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86" y="0"/>
                  </a:moveTo>
                  <a:lnTo>
                    <a:pt x="21600" y="3379"/>
                  </a:lnTo>
                  <a:lnTo>
                    <a:pt x="16989" y="21600"/>
                  </a:lnTo>
                  <a:lnTo>
                    <a:pt x="0" y="12670"/>
                  </a:lnTo>
                  <a:lnTo>
                    <a:pt x="20386" y="0"/>
                  </a:ln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53" name="Shape 353"/>
            <p:cNvSpPr/>
            <p:nvPr/>
          </p:nvSpPr>
          <p:spPr>
            <a:xfrm>
              <a:off x="2064542" y="1522908"/>
              <a:ext cx="268290" cy="190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64" y="21000"/>
                  </a:lnTo>
                  <a:lnTo>
                    <a:pt x="0" y="0"/>
                  </a:lnTo>
                  <a:lnTo>
                    <a:pt x="0" y="600"/>
                  </a:lnTo>
                  <a:lnTo>
                    <a:pt x="10864" y="21600"/>
                  </a:lnTo>
                  <a:lnTo>
                    <a:pt x="21600" y="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9CEB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54" name="Shape 354"/>
            <p:cNvSpPr/>
            <p:nvPr/>
          </p:nvSpPr>
          <p:spPr>
            <a:xfrm>
              <a:off x="2174080" y="1833177"/>
              <a:ext cx="4921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8829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2174080" y="1833177"/>
              <a:ext cx="49213" cy="12701"/>
            </a:xfrm>
            <a:prstGeom prst="rect">
              <a:avLst/>
            </a:prstGeom>
            <a:solidFill>
              <a:srgbClr val="2F2F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75123" y="1587078"/>
              <a:ext cx="731110" cy="1101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0535" extrusionOk="0">
                  <a:moveTo>
                    <a:pt x="6822" y="929"/>
                  </a:moveTo>
                  <a:cubicBezTo>
                    <a:pt x="7606" y="-135"/>
                    <a:pt x="13920" y="-1032"/>
                    <a:pt x="16490" y="2690"/>
                  </a:cubicBezTo>
                  <a:cubicBezTo>
                    <a:pt x="19059" y="6412"/>
                    <a:pt x="17753" y="7708"/>
                    <a:pt x="19190" y="9037"/>
                  </a:cubicBezTo>
                  <a:cubicBezTo>
                    <a:pt x="20627" y="10366"/>
                    <a:pt x="19277" y="13390"/>
                    <a:pt x="18275" y="13656"/>
                  </a:cubicBezTo>
                  <a:cubicBezTo>
                    <a:pt x="17317" y="13922"/>
                    <a:pt x="17709" y="14952"/>
                    <a:pt x="18188" y="15417"/>
                  </a:cubicBezTo>
                  <a:cubicBezTo>
                    <a:pt x="20235" y="17311"/>
                    <a:pt x="17274" y="20568"/>
                    <a:pt x="9348" y="20535"/>
                  </a:cubicBezTo>
                  <a:cubicBezTo>
                    <a:pt x="856" y="20468"/>
                    <a:pt x="-799" y="16713"/>
                    <a:pt x="1379" y="15550"/>
                  </a:cubicBezTo>
                  <a:cubicBezTo>
                    <a:pt x="2075" y="15185"/>
                    <a:pt x="2337" y="14453"/>
                    <a:pt x="1553" y="13789"/>
                  </a:cubicBezTo>
                  <a:cubicBezTo>
                    <a:pt x="812" y="13157"/>
                    <a:pt x="-973" y="10732"/>
                    <a:pt x="682" y="8771"/>
                  </a:cubicBezTo>
                  <a:cubicBezTo>
                    <a:pt x="2380" y="6777"/>
                    <a:pt x="900" y="929"/>
                    <a:pt x="6822" y="929"/>
                  </a:cubicBezTo>
                </a:path>
              </a:pathLst>
            </a:custGeom>
            <a:solidFill>
              <a:srgbClr val="80604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57" name="Shape 357"/>
            <p:cNvSpPr/>
            <p:nvPr/>
          </p:nvSpPr>
          <p:spPr>
            <a:xfrm>
              <a:off x="2443955" y="2461297"/>
              <a:ext cx="1182688" cy="520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37" y="0"/>
                  </a:moveTo>
                  <a:cubicBezTo>
                    <a:pt x="12808" y="222"/>
                    <a:pt x="8675" y="370"/>
                    <a:pt x="8646" y="518"/>
                  </a:cubicBezTo>
                  <a:cubicBezTo>
                    <a:pt x="7327" y="5178"/>
                    <a:pt x="4543" y="7249"/>
                    <a:pt x="2315" y="8507"/>
                  </a:cubicBezTo>
                  <a:cubicBezTo>
                    <a:pt x="88" y="9764"/>
                    <a:pt x="0" y="16866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866"/>
                    <a:pt x="21571" y="9764"/>
                    <a:pt x="19285" y="8507"/>
                  </a:cubicBezTo>
                  <a:cubicBezTo>
                    <a:pt x="17028" y="7175"/>
                    <a:pt x="14068" y="4882"/>
                    <a:pt x="12837" y="0"/>
                  </a:cubicBezTo>
                </a:path>
              </a:pathLst>
            </a:custGeom>
            <a:solidFill>
              <a:srgbClr val="2680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58" name="Shape 358"/>
            <p:cNvSpPr/>
            <p:nvPr/>
          </p:nvSpPr>
          <p:spPr>
            <a:xfrm>
              <a:off x="2917030" y="2090484"/>
              <a:ext cx="236539" cy="555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85" extrusionOk="0">
                  <a:moveTo>
                    <a:pt x="0" y="4460"/>
                  </a:moveTo>
                  <a:cubicBezTo>
                    <a:pt x="0" y="11802"/>
                    <a:pt x="0" y="11802"/>
                    <a:pt x="0" y="11802"/>
                  </a:cubicBezTo>
                  <a:cubicBezTo>
                    <a:pt x="0" y="15381"/>
                    <a:pt x="0" y="15381"/>
                    <a:pt x="0" y="15381"/>
                  </a:cubicBezTo>
                  <a:cubicBezTo>
                    <a:pt x="5437" y="19992"/>
                    <a:pt x="15135" y="20114"/>
                    <a:pt x="21600" y="15381"/>
                  </a:cubicBezTo>
                  <a:cubicBezTo>
                    <a:pt x="21600" y="11802"/>
                    <a:pt x="21600" y="11802"/>
                    <a:pt x="21600" y="11802"/>
                  </a:cubicBezTo>
                  <a:cubicBezTo>
                    <a:pt x="21600" y="4460"/>
                    <a:pt x="21600" y="4460"/>
                    <a:pt x="21600" y="4460"/>
                  </a:cubicBezTo>
                  <a:cubicBezTo>
                    <a:pt x="21600" y="-1486"/>
                    <a:pt x="0" y="-1486"/>
                    <a:pt x="0" y="4460"/>
                  </a:cubicBezTo>
                </a:path>
              </a:pathLst>
            </a:custGeom>
            <a:solidFill>
              <a:srgbClr val="F5D5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59" name="Shape 359"/>
            <p:cNvSpPr/>
            <p:nvPr/>
          </p:nvSpPr>
          <p:spPr>
            <a:xfrm>
              <a:off x="3262231" y="2067097"/>
              <a:ext cx="106523" cy="179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71" h="19491" extrusionOk="0">
                  <a:moveTo>
                    <a:pt x="15151" y="308"/>
                  </a:moveTo>
                  <a:cubicBezTo>
                    <a:pt x="11119" y="-1054"/>
                    <a:pt x="5071" y="2254"/>
                    <a:pt x="1903" y="7313"/>
                  </a:cubicBezTo>
                  <a:cubicBezTo>
                    <a:pt x="-1265" y="12568"/>
                    <a:pt x="-401" y="17822"/>
                    <a:pt x="3919" y="19184"/>
                  </a:cubicBezTo>
                  <a:cubicBezTo>
                    <a:pt x="8239" y="20546"/>
                    <a:pt x="13999" y="17238"/>
                    <a:pt x="17167" y="12178"/>
                  </a:cubicBezTo>
                  <a:cubicBezTo>
                    <a:pt x="20335" y="6924"/>
                    <a:pt x="19471" y="1670"/>
                    <a:pt x="15151" y="308"/>
                  </a:cubicBezTo>
                  <a:close/>
                </a:path>
              </a:pathLst>
            </a:custGeom>
            <a:solidFill>
              <a:srgbClr val="F5D5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01750" y="2067097"/>
              <a:ext cx="106253" cy="179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3" h="19491" extrusionOk="0">
                  <a:moveTo>
                    <a:pt x="3868" y="308"/>
                  </a:moveTo>
                  <a:cubicBezTo>
                    <a:pt x="8131" y="-1054"/>
                    <a:pt x="14099" y="2254"/>
                    <a:pt x="17226" y="7313"/>
                  </a:cubicBezTo>
                  <a:cubicBezTo>
                    <a:pt x="20352" y="12568"/>
                    <a:pt x="19215" y="17822"/>
                    <a:pt x="15236" y="19184"/>
                  </a:cubicBezTo>
                  <a:cubicBezTo>
                    <a:pt x="10973" y="20546"/>
                    <a:pt x="5004" y="17238"/>
                    <a:pt x="1878" y="12178"/>
                  </a:cubicBezTo>
                  <a:cubicBezTo>
                    <a:pt x="-1248" y="6924"/>
                    <a:pt x="-396" y="1670"/>
                    <a:pt x="3868" y="308"/>
                  </a:cubicBezTo>
                  <a:close/>
                </a:path>
              </a:pathLst>
            </a:custGeom>
            <a:solidFill>
              <a:srgbClr val="F5D5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2917030" y="2381923"/>
              <a:ext cx="236539" cy="9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18"/>
                    <a:pt x="0" y="2118"/>
                    <a:pt x="0" y="2118"/>
                  </a:cubicBezTo>
                  <a:cubicBezTo>
                    <a:pt x="0" y="2118"/>
                    <a:pt x="6759" y="21600"/>
                    <a:pt x="10726" y="21600"/>
                  </a:cubicBezTo>
                  <a:cubicBezTo>
                    <a:pt x="14694" y="21600"/>
                    <a:pt x="21600" y="1694"/>
                    <a:pt x="21600" y="1694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C4AA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46324" y="1642852"/>
              <a:ext cx="578628" cy="80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21600" extrusionOk="0">
                  <a:moveTo>
                    <a:pt x="9616" y="21600"/>
                  </a:moveTo>
                  <a:cubicBezTo>
                    <a:pt x="7169" y="21600"/>
                    <a:pt x="2008" y="17952"/>
                    <a:pt x="412" y="12768"/>
                  </a:cubicBezTo>
                  <a:cubicBezTo>
                    <a:pt x="-1184" y="7536"/>
                    <a:pt x="1848" y="0"/>
                    <a:pt x="9616" y="0"/>
                  </a:cubicBezTo>
                  <a:cubicBezTo>
                    <a:pt x="17383" y="0"/>
                    <a:pt x="20416" y="7536"/>
                    <a:pt x="18767" y="12768"/>
                  </a:cubicBezTo>
                  <a:cubicBezTo>
                    <a:pt x="17224" y="17952"/>
                    <a:pt x="12063" y="21600"/>
                    <a:pt x="9616" y="21600"/>
                  </a:cubicBezTo>
                  <a:close/>
                </a:path>
              </a:pathLst>
            </a:custGeom>
            <a:solidFill>
              <a:srgbClr val="F5D5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21576" y="1625046"/>
              <a:ext cx="620441" cy="546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1" h="21400" extrusionOk="0">
                  <a:moveTo>
                    <a:pt x="8097" y="10112"/>
                  </a:moveTo>
                  <a:cubicBezTo>
                    <a:pt x="6339" y="15338"/>
                    <a:pt x="5586" y="16940"/>
                    <a:pt x="3225" y="15547"/>
                  </a:cubicBezTo>
                  <a:cubicBezTo>
                    <a:pt x="814" y="14153"/>
                    <a:pt x="1266" y="18055"/>
                    <a:pt x="1718" y="20773"/>
                  </a:cubicBezTo>
                  <a:cubicBezTo>
                    <a:pt x="-442" y="17080"/>
                    <a:pt x="-191" y="13526"/>
                    <a:pt x="462" y="9903"/>
                  </a:cubicBezTo>
                  <a:cubicBezTo>
                    <a:pt x="1216" y="5932"/>
                    <a:pt x="4832" y="-61"/>
                    <a:pt x="8248" y="79"/>
                  </a:cubicBezTo>
                  <a:cubicBezTo>
                    <a:pt x="10107" y="-200"/>
                    <a:pt x="12920" y="148"/>
                    <a:pt x="15934" y="3075"/>
                  </a:cubicBezTo>
                  <a:cubicBezTo>
                    <a:pt x="21158" y="8300"/>
                    <a:pt x="19400" y="20006"/>
                    <a:pt x="17993" y="21400"/>
                  </a:cubicBezTo>
                  <a:cubicBezTo>
                    <a:pt x="19350" y="10600"/>
                    <a:pt x="16034" y="12760"/>
                    <a:pt x="13723" y="7116"/>
                  </a:cubicBezTo>
                  <a:cubicBezTo>
                    <a:pt x="12970" y="4608"/>
                    <a:pt x="10056" y="4468"/>
                    <a:pt x="8097" y="10112"/>
                  </a:cubicBezTo>
                  <a:close/>
                </a:path>
              </a:pathLst>
            </a:custGeom>
            <a:solidFill>
              <a:srgbClr val="8060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3020217" y="2648270"/>
              <a:ext cx="23814" cy="3333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2832892" y="2473645"/>
              <a:ext cx="200025" cy="27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86" y="0"/>
                  </a:moveTo>
                  <a:lnTo>
                    <a:pt x="0" y="6873"/>
                  </a:lnTo>
                  <a:lnTo>
                    <a:pt x="11486" y="21600"/>
                  </a:lnTo>
                  <a:lnTo>
                    <a:pt x="21600" y="13745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3032917" y="2471881"/>
              <a:ext cx="204788" cy="27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25" y="0"/>
                  </a:moveTo>
                  <a:lnTo>
                    <a:pt x="21600" y="7246"/>
                  </a:lnTo>
                  <a:lnTo>
                    <a:pt x="9879" y="21600"/>
                  </a:lnTo>
                  <a:lnTo>
                    <a:pt x="0" y="13796"/>
                  </a:lnTo>
                  <a:lnTo>
                    <a:pt x="127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85267" y="2015653"/>
              <a:ext cx="508002" cy="202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8" extrusionOk="0">
                  <a:moveTo>
                    <a:pt x="16132" y="21160"/>
                  </a:moveTo>
                  <a:cubicBezTo>
                    <a:pt x="16200" y="21160"/>
                    <a:pt x="16337" y="21160"/>
                    <a:pt x="16405" y="21160"/>
                  </a:cubicBezTo>
                  <a:cubicBezTo>
                    <a:pt x="19276" y="20409"/>
                    <a:pt x="20028" y="17028"/>
                    <a:pt x="20301" y="12520"/>
                  </a:cubicBezTo>
                  <a:cubicBezTo>
                    <a:pt x="20643" y="7637"/>
                    <a:pt x="20711" y="5946"/>
                    <a:pt x="21190" y="5383"/>
                  </a:cubicBezTo>
                  <a:cubicBezTo>
                    <a:pt x="21463" y="5007"/>
                    <a:pt x="21600" y="4068"/>
                    <a:pt x="21600" y="2753"/>
                  </a:cubicBezTo>
                  <a:cubicBezTo>
                    <a:pt x="21532" y="1438"/>
                    <a:pt x="21532" y="1250"/>
                    <a:pt x="20985" y="687"/>
                  </a:cubicBezTo>
                  <a:cubicBezTo>
                    <a:pt x="20575" y="311"/>
                    <a:pt x="18114" y="-252"/>
                    <a:pt x="16268" y="123"/>
                  </a:cubicBezTo>
                  <a:cubicBezTo>
                    <a:pt x="16268" y="1438"/>
                    <a:pt x="16268" y="1438"/>
                    <a:pt x="16268" y="1438"/>
                  </a:cubicBezTo>
                  <a:cubicBezTo>
                    <a:pt x="17704" y="1250"/>
                    <a:pt x="19071" y="1626"/>
                    <a:pt x="19481" y="2377"/>
                  </a:cubicBezTo>
                  <a:cubicBezTo>
                    <a:pt x="20438" y="4068"/>
                    <a:pt x="20164" y="11957"/>
                    <a:pt x="19344" y="15901"/>
                  </a:cubicBezTo>
                  <a:cubicBezTo>
                    <a:pt x="18866" y="18530"/>
                    <a:pt x="17430" y="19845"/>
                    <a:pt x="16132" y="20033"/>
                  </a:cubicBezTo>
                  <a:lnTo>
                    <a:pt x="16132" y="21160"/>
                  </a:lnTo>
                  <a:close/>
                  <a:moveTo>
                    <a:pt x="10800" y="2565"/>
                  </a:moveTo>
                  <a:cubicBezTo>
                    <a:pt x="10116" y="2753"/>
                    <a:pt x="7519" y="687"/>
                    <a:pt x="5742" y="123"/>
                  </a:cubicBezTo>
                  <a:cubicBezTo>
                    <a:pt x="5605" y="123"/>
                    <a:pt x="5468" y="123"/>
                    <a:pt x="5332" y="123"/>
                  </a:cubicBezTo>
                  <a:cubicBezTo>
                    <a:pt x="5332" y="1438"/>
                    <a:pt x="5332" y="1438"/>
                    <a:pt x="5332" y="1438"/>
                  </a:cubicBezTo>
                  <a:cubicBezTo>
                    <a:pt x="6767" y="1626"/>
                    <a:pt x="8339" y="2565"/>
                    <a:pt x="8886" y="4819"/>
                  </a:cubicBezTo>
                  <a:cubicBezTo>
                    <a:pt x="9775" y="8388"/>
                    <a:pt x="8202" y="17216"/>
                    <a:pt x="6767" y="19094"/>
                  </a:cubicBezTo>
                  <a:cubicBezTo>
                    <a:pt x="6357" y="19657"/>
                    <a:pt x="5742" y="20033"/>
                    <a:pt x="5195" y="20033"/>
                  </a:cubicBezTo>
                  <a:cubicBezTo>
                    <a:pt x="5195" y="21348"/>
                    <a:pt x="5195" y="21348"/>
                    <a:pt x="5195" y="21348"/>
                  </a:cubicBezTo>
                  <a:cubicBezTo>
                    <a:pt x="7656" y="21348"/>
                    <a:pt x="8544" y="16464"/>
                    <a:pt x="8886" y="14774"/>
                  </a:cubicBezTo>
                  <a:cubicBezTo>
                    <a:pt x="9433" y="11581"/>
                    <a:pt x="9296" y="7449"/>
                    <a:pt x="10732" y="7449"/>
                  </a:cubicBezTo>
                  <a:cubicBezTo>
                    <a:pt x="12167" y="7449"/>
                    <a:pt x="11962" y="11581"/>
                    <a:pt x="12509" y="14586"/>
                  </a:cubicBezTo>
                  <a:cubicBezTo>
                    <a:pt x="12782" y="16277"/>
                    <a:pt x="13534" y="21348"/>
                    <a:pt x="16132" y="21160"/>
                  </a:cubicBezTo>
                  <a:cubicBezTo>
                    <a:pt x="16132" y="20033"/>
                    <a:pt x="16132" y="20033"/>
                    <a:pt x="16132" y="20033"/>
                  </a:cubicBezTo>
                  <a:cubicBezTo>
                    <a:pt x="15516" y="20033"/>
                    <a:pt x="14901" y="19657"/>
                    <a:pt x="14423" y="19094"/>
                  </a:cubicBezTo>
                  <a:cubicBezTo>
                    <a:pt x="13056" y="17216"/>
                    <a:pt x="11688" y="8388"/>
                    <a:pt x="12646" y="4819"/>
                  </a:cubicBezTo>
                  <a:cubicBezTo>
                    <a:pt x="13261" y="2565"/>
                    <a:pt x="14764" y="1626"/>
                    <a:pt x="16268" y="1438"/>
                  </a:cubicBezTo>
                  <a:cubicBezTo>
                    <a:pt x="16268" y="123"/>
                    <a:pt x="16268" y="123"/>
                    <a:pt x="16268" y="123"/>
                  </a:cubicBezTo>
                  <a:cubicBezTo>
                    <a:pt x="16132" y="123"/>
                    <a:pt x="16063" y="123"/>
                    <a:pt x="15927" y="123"/>
                  </a:cubicBezTo>
                  <a:cubicBezTo>
                    <a:pt x="14286" y="499"/>
                    <a:pt x="12235" y="2565"/>
                    <a:pt x="10800" y="2565"/>
                  </a:cubicBezTo>
                  <a:close/>
                  <a:moveTo>
                    <a:pt x="5332" y="123"/>
                  </a:moveTo>
                  <a:cubicBezTo>
                    <a:pt x="3486" y="-64"/>
                    <a:pt x="1094" y="499"/>
                    <a:pt x="615" y="875"/>
                  </a:cubicBezTo>
                  <a:cubicBezTo>
                    <a:pt x="68" y="1438"/>
                    <a:pt x="68" y="1626"/>
                    <a:pt x="0" y="2941"/>
                  </a:cubicBezTo>
                  <a:cubicBezTo>
                    <a:pt x="0" y="4068"/>
                    <a:pt x="0" y="5195"/>
                    <a:pt x="342" y="5570"/>
                  </a:cubicBezTo>
                  <a:cubicBezTo>
                    <a:pt x="820" y="5946"/>
                    <a:pt x="820" y="7637"/>
                    <a:pt x="1025" y="12708"/>
                  </a:cubicBezTo>
                  <a:cubicBezTo>
                    <a:pt x="1230" y="17028"/>
                    <a:pt x="1914" y="20597"/>
                    <a:pt x="4716" y="21160"/>
                  </a:cubicBezTo>
                  <a:cubicBezTo>
                    <a:pt x="4921" y="21348"/>
                    <a:pt x="5058" y="21348"/>
                    <a:pt x="5195" y="21348"/>
                  </a:cubicBezTo>
                  <a:cubicBezTo>
                    <a:pt x="5195" y="20033"/>
                    <a:pt x="5195" y="20033"/>
                    <a:pt x="5195" y="20033"/>
                  </a:cubicBezTo>
                  <a:cubicBezTo>
                    <a:pt x="3896" y="20033"/>
                    <a:pt x="2392" y="18718"/>
                    <a:pt x="1914" y="15901"/>
                  </a:cubicBezTo>
                  <a:cubicBezTo>
                    <a:pt x="1230" y="11957"/>
                    <a:pt x="1162" y="4068"/>
                    <a:pt x="2119" y="2377"/>
                  </a:cubicBezTo>
                  <a:cubicBezTo>
                    <a:pt x="2529" y="1814"/>
                    <a:pt x="3896" y="1250"/>
                    <a:pt x="5332" y="1438"/>
                  </a:cubicBezTo>
                  <a:lnTo>
                    <a:pt x="5332" y="123"/>
                  </a:lnTo>
                  <a:close/>
                </a:path>
              </a:pathLst>
            </a:custGeom>
            <a:solidFill>
              <a:srgbClr val="26808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68" name="Shape 368"/>
            <p:cNvSpPr/>
            <p:nvPr/>
          </p:nvSpPr>
          <p:spPr>
            <a:xfrm>
              <a:off x="2917030" y="2468353"/>
              <a:ext cx="236539" cy="178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580" y="20952"/>
                    <a:pt x="10580" y="20952"/>
                    <a:pt x="10580" y="209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580" y="21600"/>
                    <a:pt x="10580" y="21600"/>
                    <a:pt x="10580" y="21600"/>
                  </a:cubicBezTo>
                  <a:cubicBezTo>
                    <a:pt x="10580" y="21600"/>
                    <a:pt x="10580" y="21600"/>
                    <a:pt x="10580" y="21600"/>
                  </a:cubicBezTo>
                  <a:cubicBezTo>
                    <a:pt x="21600" y="432"/>
                    <a:pt x="21600" y="432"/>
                    <a:pt x="21600" y="432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E9CA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69" name="Shape 369"/>
            <p:cNvSpPr/>
            <p:nvPr/>
          </p:nvSpPr>
          <p:spPr>
            <a:xfrm>
              <a:off x="869154" y="2383686"/>
              <a:ext cx="1247765" cy="62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50"/>
                    <a:pt x="2446" y="7098"/>
                    <a:pt x="1862" y="8199"/>
                  </a:cubicBezTo>
                  <a:cubicBezTo>
                    <a:pt x="1001" y="9913"/>
                    <a:pt x="528" y="16215"/>
                    <a:pt x="0" y="21600"/>
                  </a:cubicBezTo>
                  <a:cubicBezTo>
                    <a:pt x="10814" y="21600"/>
                    <a:pt x="10814" y="21600"/>
                    <a:pt x="10814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100" y="16215"/>
                    <a:pt x="20599" y="9913"/>
                    <a:pt x="19738" y="8199"/>
                  </a:cubicBezTo>
                  <a:cubicBezTo>
                    <a:pt x="19181" y="7098"/>
                    <a:pt x="17792" y="4711"/>
                    <a:pt x="13010" y="122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FFDE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70" name="Shape 370"/>
            <p:cNvSpPr/>
            <p:nvPr/>
          </p:nvSpPr>
          <p:spPr>
            <a:xfrm>
              <a:off x="869154" y="2383686"/>
              <a:ext cx="1247765" cy="62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5" y="0"/>
                  </a:moveTo>
                  <a:cubicBezTo>
                    <a:pt x="3864" y="4650"/>
                    <a:pt x="2446" y="7098"/>
                    <a:pt x="1862" y="8199"/>
                  </a:cubicBezTo>
                  <a:cubicBezTo>
                    <a:pt x="1001" y="9913"/>
                    <a:pt x="528" y="16215"/>
                    <a:pt x="0" y="21600"/>
                  </a:cubicBezTo>
                  <a:cubicBezTo>
                    <a:pt x="10814" y="21600"/>
                    <a:pt x="10814" y="21600"/>
                    <a:pt x="10814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100" y="16215"/>
                    <a:pt x="20599" y="9913"/>
                    <a:pt x="19738" y="8199"/>
                  </a:cubicBezTo>
                  <a:cubicBezTo>
                    <a:pt x="19181" y="7098"/>
                    <a:pt x="17792" y="4711"/>
                    <a:pt x="13010" y="122"/>
                  </a:cubicBezTo>
                  <a:cubicBezTo>
                    <a:pt x="8645" y="0"/>
                    <a:pt x="8645" y="0"/>
                    <a:pt x="8645" y="0"/>
                  </a:cubicBezTo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71" name="Shape 371"/>
            <p:cNvSpPr/>
            <p:nvPr/>
          </p:nvSpPr>
          <p:spPr>
            <a:xfrm>
              <a:off x="1359692" y="1981151"/>
              <a:ext cx="266700" cy="550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09" extrusionOk="0">
                  <a:moveTo>
                    <a:pt x="0" y="4735"/>
                  </a:moveTo>
                  <a:cubicBezTo>
                    <a:pt x="0" y="12657"/>
                    <a:pt x="0" y="12657"/>
                    <a:pt x="0" y="12657"/>
                  </a:cubicBezTo>
                  <a:cubicBezTo>
                    <a:pt x="0" y="16556"/>
                    <a:pt x="0" y="16556"/>
                    <a:pt x="0" y="16556"/>
                  </a:cubicBezTo>
                  <a:cubicBezTo>
                    <a:pt x="5950" y="19898"/>
                    <a:pt x="15650" y="20022"/>
                    <a:pt x="21600" y="16556"/>
                  </a:cubicBezTo>
                  <a:cubicBezTo>
                    <a:pt x="21600" y="12657"/>
                    <a:pt x="21600" y="12657"/>
                    <a:pt x="21600" y="12657"/>
                  </a:cubicBezTo>
                  <a:cubicBezTo>
                    <a:pt x="21600" y="4735"/>
                    <a:pt x="21600" y="4735"/>
                    <a:pt x="21600" y="4735"/>
                  </a:cubicBezTo>
                  <a:cubicBezTo>
                    <a:pt x="21600" y="-1578"/>
                    <a:pt x="0" y="-1578"/>
                    <a:pt x="0" y="4735"/>
                  </a:cubicBezTo>
                </a:path>
              </a:pathLst>
            </a:custGeom>
            <a:solidFill>
              <a:srgbClr val="FFDB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72" name="Shape 372"/>
            <p:cNvSpPr/>
            <p:nvPr/>
          </p:nvSpPr>
          <p:spPr>
            <a:xfrm>
              <a:off x="1188680" y="1902510"/>
              <a:ext cx="99139" cy="168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99" h="19852" extrusionOk="0">
                  <a:moveTo>
                    <a:pt x="4870" y="185"/>
                  </a:moveTo>
                  <a:cubicBezTo>
                    <a:pt x="9499" y="-874"/>
                    <a:pt x="15053" y="2726"/>
                    <a:pt x="17830" y="8020"/>
                  </a:cubicBezTo>
                  <a:cubicBezTo>
                    <a:pt x="20299" y="13314"/>
                    <a:pt x="18756" y="18608"/>
                    <a:pt x="14128" y="19667"/>
                  </a:cubicBezTo>
                  <a:cubicBezTo>
                    <a:pt x="9499" y="20726"/>
                    <a:pt x="3945" y="17126"/>
                    <a:pt x="1168" y="11620"/>
                  </a:cubicBezTo>
                  <a:cubicBezTo>
                    <a:pt x="-1301" y="6326"/>
                    <a:pt x="242" y="1244"/>
                    <a:pt x="4870" y="185"/>
                  </a:cubicBezTo>
                  <a:close/>
                </a:path>
              </a:pathLst>
            </a:custGeom>
            <a:solidFill>
              <a:srgbClr val="FFDB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73" name="Shape 373"/>
            <p:cNvSpPr/>
            <p:nvPr/>
          </p:nvSpPr>
          <p:spPr>
            <a:xfrm>
              <a:off x="1698267" y="1902510"/>
              <a:ext cx="98652" cy="168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5" h="19852" extrusionOk="0">
                  <a:moveTo>
                    <a:pt x="14128" y="185"/>
                  </a:moveTo>
                  <a:cubicBezTo>
                    <a:pt x="9499" y="-874"/>
                    <a:pt x="3636" y="2726"/>
                    <a:pt x="1168" y="8020"/>
                  </a:cubicBezTo>
                  <a:cubicBezTo>
                    <a:pt x="-1301" y="13314"/>
                    <a:pt x="242" y="18608"/>
                    <a:pt x="4870" y="19667"/>
                  </a:cubicBezTo>
                  <a:cubicBezTo>
                    <a:pt x="9190" y="20726"/>
                    <a:pt x="15053" y="17126"/>
                    <a:pt x="17522" y="11620"/>
                  </a:cubicBezTo>
                  <a:cubicBezTo>
                    <a:pt x="20299" y="6326"/>
                    <a:pt x="18756" y="1244"/>
                    <a:pt x="14128" y="185"/>
                  </a:cubicBezTo>
                  <a:close/>
                </a:path>
              </a:pathLst>
            </a:custGeom>
            <a:solidFill>
              <a:srgbClr val="FFDB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74" name="Shape 374"/>
            <p:cNvSpPr/>
            <p:nvPr/>
          </p:nvSpPr>
          <p:spPr>
            <a:xfrm>
              <a:off x="1307304" y="2530090"/>
              <a:ext cx="354014" cy="483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11389" y="0"/>
                    <a:pt x="0" y="2232"/>
                    <a:pt x="0" y="2790"/>
                  </a:cubicBezTo>
                  <a:cubicBezTo>
                    <a:pt x="0" y="3347"/>
                    <a:pt x="4320" y="21600"/>
                    <a:pt x="4320" y="21600"/>
                  </a:cubicBezTo>
                  <a:cubicBezTo>
                    <a:pt x="19833" y="21600"/>
                    <a:pt x="19833" y="21600"/>
                    <a:pt x="19833" y="21600"/>
                  </a:cubicBezTo>
                  <a:cubicBezTo>
                    <a:pt x="21600" y="2869"/>
                    <a:pt x="21600" y="2869"/>
                    <a:pt x="21600" y="2869"/>
                  </a:cubicBezTo>
                  <a:cubicBezTo>
                    <a:pt x="11389" y="0"/>
                    <a:pt x="11389" y="0"/>
                    <a:pt x="1138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75" name="Shape 375"/>
            <p:cNvSpPr/>
            <p:nvPr/>
          </p:nvSpPr>
          <p:spPr>
            <a:xfrm>
              <a:off x="1183479" y="2390742"/>
              <a:ext cx="234950" cy="622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16200" y="2325"/>
                  </a:lnTo>
                  <a:lnTo>
                    <a:pt x="21600" y="21600"/>
                  </a:lnTo>
                  <a:lnTo>
                    <a:pt x="12259" y="21600"/>
                  </a:lnTo>
                  <a:lnTo>
                    <a:pt x="2189" y="13033"/>
                  </a:lnTo>
                  <a:lnTo>
                    <a:pt x="11822" y="10280"/>
                  </a:lnTo>
                  <a:lnTo>
                    <a:pt x="0" y="8016"/>
                  </a:lnTo>
                  <a:lnTo>
                    <a:pt x="10946" y="979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605F5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76" name="Shape 376"/>
            <p:cNvSpPr/>
            <p:nvPr/>
          </p:nvSpPr>
          <p:spPr>
            <a:xfrm>
              <a:off x="1569242" y="2390742"/>
              <a:ext cx="233364" cy="622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90" y="0"/>
                  </a:moveTo>
                  <a:lnTo>
                    <a:pt x="5290" y="2325"/>
                  </a:lnTo>
                  <a:lnTo>
                    <a:pt x="0" y="21600"/>
                  </a:lnTo>
                  <a:lnTo>
                    <a:pt x="9257" y="21600"/>
                  </a:lnTo>
                  <a:lnTo>
                    <a:pt x="19249" y="13033"/>
                  </a:lnTo>
                  <a:lnTo>
                    <a:pt x="9698" y="10280"/>
                  </a:lnTo>
                  <a:lnTo>
                    <a:pt x="21600" y="8016"/>
                  </a:lnTo>
                  <a:lnTo>
                    <a:pt x="11902" y="1162"/>
                  </a:lnTo>
                  <a:lnTo>
                    <a:pt x="5290" y="0"/>
                  </a:lnTo>
                  <a:close/>
                </a:path>
              </a:pathLst>
            </a:custGeom>
            <a:solidFill>
              <a:srgbClr val="605F5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77" name="Shape 377"/>
            <p:cNvSpPr/>
            <p:nvPr/>
          </p:nvSpPr>
          <p:spPr>
            <a:xfrm>
              <a:off x="1435892" y="2530090"/>
              <a:ext cx="115889" cy="125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34"/>
                  </a:moveTo>
                  <a:cubicBezTo>
                    <a:pt x="6000" y="21600"/>
                    <a:pt x="6000" y="21600"/>
                    <a:pt x="6000" y="21600"/>
                  </a:cubicBezTo>
                  <a:cubicBezTo>
                    <a:pt x="9000" y="21600"/>
                    <a:pt x="12300" y="21600"/>
                    <a:pt x="15300" y="21600"/>
                  </a:cubicBezTo>
                  <a:cubicBezTo>
                    <a:pt x="21600" y="12034"/>
                    <a:pt x="21600" y="12034"/>
                    <a:pt x="21600" y="12034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0" y="12034"/>
                    <a:pt x="0" y="12034"/>
                    <a:pt x="0" y="12034"/>
                  </a:cubicBezTo>
                </a:path>
              </a:pathLst>
            </a:custGeom>
            <a:solidFill>
              <a:srgbClr val="C938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78" name="Shape 378"/>
            <p:cNvSpPr/>
            <p:nvPr/>
          </p:nvSpPr>
          <p:spPr>
            <a:xfrm>
              <a:off x="1421604" y="2655325"/>
              <a:ext cx="142876" cy="358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6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4640" y="0"/>
                  </a:lnTo>
                  <a:lnTo>
                    <a:pt x="6960" y="0"/>
                  </a:lnTo>
                  <a:close/>
                </a:path>
              </a:pathLst>
            </a:custGeom>
            <a:solidFill>
              <a:srgbClr val="C938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79" name="Shape 379"/>
            <p:cNvSpPr/>
            <p:nvPr/>
          </p:nvSpPr>
          <p:spPr>
            <a:xfrm>
              <a:off x="1346992" y="2344880"/>
              <a:ext cx="146051" cy="31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0"/>
                  </a:moveTo>
                  <a:lnTo>
                    <a:pt x="0" y="3519"/>
                  </a:lnTo>
                  <a:lnTo>
                    <a:pt x="4930" y="21600"/>
                  </a:lnTo>
                  <a:lnTo>
                    <a:pt x="21600" y="12741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80" name="Shape 380"/>
            <p:cNvSpPr/>
            <p:nvPr/>
          </p:nvSpPr>
          <p:spPr>
            <a:xfrm>
              <a:off x="1359692" y="2283145"/>
              <a:ext cx="266700" cy="102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234"/>
                    <a:pt x="0" y="2234"/>
                    <a:pt x="0" y="2234"/>
                  </a:cubicBezTo>
                  <a:cubicBezTo>
                    <a:pt x="0" y="2234"/>
                    <a:pt x="5562" y="20855"/>
                    <a:pt x="10865" y="21600"/>
                  </a:cubicBezTo>
                  <a:cubicBezTo>
                    <a:pt x="10865" y="21600"/>
                    <a:pt x="10994" y="21600"/>
                    <a:pt x="11123" y="21600"/>
                  </a:cubicBezTo>
                  <a:cubicBezTo>
                    <a:pt x="16297" y="21600"/>
                    <a:pt x="21600" y="3352"/>
                    <a:pt x="21600" y="3352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81" name="Shape 381"/>
            <p:cNvSpPr/>
            <p:nvPr/>
          </p:nvSpPr>
          <p:spPr>
            <a:xfrm>
              <a:off x="1190187" y="1456125"/>
              <a:ext cx="633753" cy="724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1" h="20640" extrusionOk="0">
                  <a:moveTo>
                    <a:pt x="16235" y="2189"/>
                  </a:moveTo>
                  <a:cubicBezTo>
                    <a:pt x="18157" y="2494"/>
                    <a:pt x="19220" y="3815"/>
                    <a:pt x="19675" y="5645"/>
                  </a:cubicBezTo>
                  <a:cubicBezTo>
                    <a:pt x="20889" y="10321"/>
                    <a:pt x="18360" y="20536"/>
                    <a:pt x="9760" y="20638"/>
                  </a:cubicBezTo>
                  <a:cubicBezTo>
                    <a:pt x="5309" y="20689"/>
                    <a:pt x="2122" y="19571"/>
                    <a:pt x="958" y="15962"/>
                  </a:cubicBezTo>
                  <a:cubicBezTo>
                    <a:pt x="-205" y="12354"/>
                    <a:pt x="-711" y="6509"/>
                    <a:pt x="1818" y="3256"/>
                  </a:cubicBezTo>
                  <a:cubicBezTo>
                    <a:pt x="5005" y="-860"/>
                    <a:pt x="11733" y="-911"/>
                    <a:pt x="16235" y="2189"/>
                  </a:cubicBezTo>
                  <a:close/>
                </a:path>
              </a:pathLst>
            </a:custGeom>
            <a:solidFill>
              <a:srgbClr val="755A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1214859" y="1508796"/>
              <a:ext cx="557162" cy="84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35" h="21600" extrusionOk="0">
                  <a:moveTo>
                    <a:pt x="7328" y="0"/>
                  </a:moveTo>
                  <a:cubicBezTo>
                    <a:pt x="-3493" y="0"/>
                    <a:pt x="675" y="16029"/>
                    <a:pt x="1349" y="17262"/>
                  </a:cubicBezTo>
                  <a:cubicBezTo>
                    <a:pt x="2149" y="18632"/>
                    <a:pt x="5560" y="21600"/>
                    <a:pt x="7328" y="21600"/>
                  </a:cubicBezTo>
                  <a:cubicBezTo>
                    <a:pt x="9054" y="21600"/>
                    <a:pt x="12507" y="18632"/>
                    <a:pt x="13265" y="17262"/>
                  </a:cubicBezTo>
                  <a:cubicBezTo>
                    <a:pt x="13981" y="16029"/>
                    <a:pt x="18107" y="0"/>
                    <a:pt x="7328" y="0"/>
                  </a:cubicBezTo>
                  <a:close/>
                </a:path>
              </a:pathLst>
            </a:custGeom>
            <a:solidFill>
              <a:srgbClr val="FFDB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1194268" y="1497912"/>
              <a:ext cx="599425" cy="487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6" h="21079" extrusionOk="0">
                  <a:moveTo>
                    <a:pt x="3135" y="8968"/>
                  </a:moveTo>
                  <a:cubicBezTo>
                    <a:pt x="5390" y="11128"/>
                    <a:pt x="7194" y="7888"/>
                    <a:pt x="9249" y="9276"/>
                  </a:cubicBezTo>
                  <a:cubicBezTo>
                    <a:pt x="11304" y="10665"/>
                    <a:pt x="16917" y="4030"/>
                    <a:pt x="18119" y="18533"/>
                  </a:cubicBezTo>
                  <a:cubicBezTo>
                    <a:pt x="20074" y="8042"/>
                    <a:pt x="17117" y="559"/>
                    <a:pt x="9650" y="19"/>
                  </a:cubicBezTo>
                  <a:cubicBezTo>
                    <a:pt x="1681" y="-521"/>
                    <a:pt x="-1526" y="10665"/>
                    <a:pt x="679" y="21079"/>
                  </a:cubicBezTo>
                  <a:cubicBezTo>
                    <a:pt x="529" y="15448"/>
                    <a:pt x="1431" y="11745"/>
                    <a:pt x="3135" y="8968"/>
                  </a:cubicBezTo>
                  <a:close/>
                </a:path>
              </a:pathLst>
            </a:custGeom>
            <a:solidFill>
              <a:srgbClr val="755A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1288254" y="1670253"/>
              <a:ext cx="261388" cy="6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19286" extrusionOk="0">
                  <a:moveTo>
                    <a:pt x="0" y="4031"/>
                  </a:moveTo>
                  <a:cubicBezTo>
                    <a:pt x="132" y="16991"/>
                    <a:pt x="5433" y="18611"/>
                    <a:pt x="7686" y="19151"/>
                  </a:cubicBezTo>
                  <a:cubicBezTo>
                    <a:pt x="9806" y="19691"/>
                    <a:pt x="11794" y="18611"/>
                    <a:pt x="13782" y="15911"/>
                  </a:cubicBezTo>
                  <a:cubicBezTo>
                    <a:pt x="16299" y="13211"/>
                    <a:pt x="19480" y="9431"/>
                    <a:pt x="21467" y="2951"/>
                  </a:cubicBezTo>
                  <a:cubicBezTo>
                    <a:pt x="21600" y="1871"/>
                    <a:pt x="21600" y="791"/>
                    <a:pt x="21335" y="251"/>
                  </a:cubicBezTo>
                  <a:cubicBezTo>
                    <a:pt x="17492" y="-1909"/>
                    <a:pt x="13517" y="10511"/>
                    <a:pt x="9674" y="12131"/>
                  </a:cubicBezTo>
                  <a:cubicBezTo>
                    <a:pt x="6626" y="13211"/>
                    <a:pt x="2650" y="11591"/>
                    <a:pt x="397" y="3491"/>
                  </a:cubicBezTo>
                  <a:cubicBezTo>
                    <a:pt x="132" y="2951"/>
                    <a:pt x="0" y="2951"/>
                    <a:pt x="0" y="4031"/>
                  </a:cubicBezTo>
                  <a:close/>
                </a:path>
              </a:pathLst>
            </a:custGeom>
            <a:solidFill>
              <a:srgbClr val="755A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1243804" y="1890460"/>
              <a:ext cx="503623" cy="202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163" extrusionOk="0">
                  <a:moveTo>
                    <a:pt x="16114" y="21158"/>
                  </a:moveTo>
                  <a:cubicBezTo>
                    <a:pt x="16251" y="21158"/>
                    <a:pt x="16320" y="21158"/>
                    <a:pt x="16457" y="21158"/>
                  </a:cubicBezTo>
                  <a:cubicBezTo>
                    <a:pt x="19268" y="20407"/>
                    <a:pt x="20023" y="16838"/>
                    <a:pt x="20297" y="12518"/>
                  </a:cubicBezTo>
                  <a:cubicBezTo>
                    <a:pt x="20640" y="7635"/>
                    <a:pt x="20708" y="5944"/>
                    <a:pt x="21120" y="5381"/>
                  </a:cubicBezTo>
                  <a:cubicBezTo>
                    <a:pt x="21463" y="5005"/>
                    <a:pt x="21600" y="4066"/>
                    <a:pt x="21531" y="2751"/>
                  </a:cubicBezTo>
                  <a:cubicBezTo>
                    <a:pt x="21531" y="1436"/>
                    <a:pt x="21531" y="1248"/>
                    <a:pt x="20983" y="873"/>
                  </a:cubicBezTo>
                  <a:cubicBezTo>
                    <a:pt x="20503" y="309"/>
                    <a:pt x="18103" y="-254"/>
                    <a:pt x="16251" y="121"/>
                  </a:cubicBezTo>
                  <a:cubicBezTo>
                    <a:pt x="16251" y="1436"/>
                    <a:pt x="16251" y="1436"/>
                    <a:pt x="16251" y="1436"/>
                  </a:cubicBezTo>
                  <a:cubicBezTo>
                    <a:pt x="17691" y="1248"/>
                    <a:pt x="19063" y="1624"/>
                    <a:pt x="19474" y="2375"/>
                  </a:cubicBezTo>
                  <a:cubicBezTo>
                    <a:pt x="20434" y="4066"/>
                    <a:pt x="20160" y="11767"/>
                    <a:pt x="19337" y="15711"/>
                  </a:cubicBezTo>
                  <a:cubicBezTo>
                    <a:pt x="18857" y="18528"/>
                    <a:pt x="17417" y="19843"/>
                    <a:pt x="16114" y="19843"/>
                  </a:cubicBezTo>
                  <a:lnTo>
                    <a:pt x="16114" y="21158"/>
                  </a:lnTo>
                  <a:close/>
                  <a:moveTo>
                    <a:pt x="10766" y="2563"/>
                  </a:moveTo>
                  <a:cubicBezTo>
                    <a:pt x="10148" y="2751"/>
                    <a:pt x="7543" y="685"/>
                    <a:pt x="5691" y="121"/>
                  </a:cubicBezTo>
                  <a:cubicBezTo>
                    <a:pt x="5623" y="121"/>
                    <a:pt x="5486" y="121"/>
                    <a:pt x="5349" y="121"/>
                  </a:cubicBezTo>
                  <a:cubicBezTo>
                    <a:pt x="5280" y="1436"/>
                    <a:pt x="5280" y="1436"/>
                    <a:pt x="5280" y="1436"/>
                  </a:cubicBezTo>
                  <a:cubicBezTo>
                    <a:pt x="6789" y="1624"/>
                    <a:pt x="8366" y="2563"/>
                    <a:pt x="8846" y="4817"/>
                  </a:cubicBezTo>
                  <a:cubicBezTo>
                    <a:pt x="9737" y="8386"/>
                    <a:pt x="8160" y="17026"/>
                    <a:pt x="6789" y="19092"/>
                  </a:cubicBezTo>
                  <a:cubicBezTo>
                    <a:pt x="6377" y="19655"/>
                    <a:pt x="5760" y="20031"/>
                    <a:pt x="5211" y="20031"/>
                  </a:cubicBezTo>
                  <a:cubicBezTo>
                    <a:pt x="5143" y="21158"/>
                    <a:pt x="5143" y="21158"/>
                    <a:pt x="5143" y="21158"/>
                  </a:cubicBezTo>
                  <a:cubicBezTo>
                    <a:pt x="7680" y="21158"/>
                    <a:pt x="8571" y="16275"/>
                    <a:pt x="8846" y="14772"/>
                  </a:cubicBezTo>
                  <a:cubicBezTo>
                    <a:pt x="9463" y="11579"/>
                    <a:pt x="9326" y="7447"/>
                    <a:pt x="10766" y="7447"/>
                  </a:cubicBezTo>
                  <a:cubicBezTo>
                    <a:pt x="12137" y="7447"/>
                    <a:pt x="12000" y="11579"/>
                    <a:pt x="12480" y="14584"/>
                  </a:cubicBezTo>
                  <a:cubicBezTo>
                    <a:pt x="12754" y="16275"/>
                    <a:pt x="13577" y="21346"/>
                    <a:pt x="16114" y="21158"/>
                  </a:cubicBezTo>
                  <a:cubicBezTo>
                    <a:pt x="16114" y="19843"/>
                    <a:pt x="16114" y="19843"/>
                    <a:pt x="16114" y="19843"/>
                  </a:cubicBezTo>
                  <a:cubicBezTo>
                    <a:pt x="15497" y="19843"/>
                    <a:pt x="14880" y="19655"/>
                    <a:pt x="14468" y="18904"/>
                  </a:cubicBezTo>
                  <a:cubicBezTo>
                    <a:pt x="13097" y="17026"/>
                    <a:pt x="11726" y="8386"/>
                    <a:pt x="12686" y="4629"/>
                  </a:cubicBezTo>
                  <a:cubicBezTo>
                    <a:pt x="13234" y="2563"/>
                    <a:pt x="14743" y="1624"/>
                    <a:pt x="16251" y="1436"/>
                  </a:cubicBezTo>
                  <a:cubicBezTo>
                    <a:pt x="16251" y="121"/>
                    <a:pt x="16251" y="121"/>
                    <a:pt x="16251" y="121"/>
                  </a:cubicBezTo>
                  <a:cubicBezTo>
                    <a:pt x="16114" y="121"/>
                    <a:pt x="16046" y="121"/>
                    <a:pt x="15908" y="121"/>
                  </a:cubicBezTo>
                  <a:cubicBezTo>
                    <a:pt x="14263" y="497"/>
                    <a:pt x="12274" y="2563"/>
                    <a:pt x="10766" y="2563"/>
                  </a:cubicBezTo>
                  <a:close/>
                  <a:moveTo>
                    <a:pt x="5349" y="121"/>
                  </a:moveTo>
                  <a:cubicBezTo>
                    <a:pt x="3497" y="-66"/>
                    <a:pt x="1097" y="497"/>
                    <a:pt x="686" y="873"/>
                  </a:cubicBezTo>
                  <a:cubicBezTo>
                    <a:pt x="68" y="1436"/>
                    <a:pt x="68" y="1624"/>
                    <a:pt x="0" y="2939"/>
                  </a:cubicBezTo>
                  <a:cubicBezTo>
                    <a:pt x="0" y="4066"/>
                    <a:pt x="68" y="5193"/>
                    <a:pt x="343" y="5568"/>
                  </a:cubicBezTo>
                  <a:cubicBezTo>
                    <a:pt x="823" y="5944"/>
                    <a:pt x="823" y="7635"/>
                    <a:pt x="1029" y="12518"/>
                  </a:cubicBezTo>
                  <a:cubicBezTo>
                    <a:pt x="1303" y="17026"/>
                    <a:pt x="1920" y="20595"/>
                    <a:pt x="4731" y="21158"/>
                  </a:cubicBezTo>
                  <a:cubicBezTo>
                    <a:pt x="4868" y="21158"/>
                    <a:pt x="5006" y="21158"/>
                    <a:pt x="5143" y="21158"/>
                  </a:cubicBezTo>
                  <a:cubicBezTo>
                    <a:pt x="5211" y="20031"/>
                    <a:pt x="5211" y="20031"/>
                    <a:pt x="5211" y="20031"/>
                  </a:cubicBezTo>
                  <a:cubicBezTo>
                    <a:pt x="3909" y="20031"/>
                    <a:pt x="2400" y="18716"/>
                    <a:pt x="1920" y="15899"/>
                  </a:cubicBezTo>
                  <a:cubicBezTo>
                    <a:pt x="1234" y="11955"/>
                    <a:pt x="1166" y="4066"/>
                    <a:pt x="2126" y="2375"/>
                  </a:cubicBezTo>
                  <a:cubicBezTo>
                    <a:pt x="2537" y="1812"/>
                    <a:pt x="3909" y="1248"/>
                    <a:pt x="5280" y="1436"/>
                  </a:cubicBezTo>
                  <a:lnTo>
                    <a:pt x="5349" y="121"/>
                  </a:lnTo>
                  <a:close/>
                </a:path>
              </a:pathLst>
            </a:custGeom>
            <a:solidFill>
              <a:srgbClr val="C938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1493042" y="2344880"/>
              <a:ext cx="142876" cy="31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60" y="0"/>
                  </a:moveTo>
                  <a:lnTo>
                    <a:pt x="21600" y="3499"/>
                  </a:lnTo>
                  <a:lnTo>
                    <a:pt x="17040" y="21600"/>
                  </a:lnTo>
                  <a:lnTo>
                    <a:pt x="0" y="12670"/>
                  </a:lnTo>
                  <a:lnTo>
                    <a:pt x="20160" y="0"/>
                  </a:ln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1359692" y="2339590"/>
              <a:ext cx="266700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00" y="21000"/>
                  </a:lnTo>
                  <a:lnTo>
                    <a:pt x="0" y="0"/>
                  </a:lnTo>
                  <a:lnTo>
                    <a:pt x="0" y="600"/>
                  </a:lnTo>
                  <a:lnTo>
                    <a:pt x="10800" y="21600"/>
                  </a:lnTo>
                  <a:lnTo>
                    <a:pt x="21600" y="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2D0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1512886" y="264985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89" name="Shape 389"/>
            <p:cNvSpPr/>
            <p:nvPr/>
          </p:nvSpPr>
          <p:spPr>
            <a:xfrm>
              <a:off x="1467642" y="2649857"/>
              <a:ext cx="5238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4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945" y="0"/>
                  </a:lnTo>
                  <a:close/>
                </a:path>
              </a:pathLst>
            </a:custGeom>
            <a:solidFill>
              <a:srgbClr val="B5323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90" name="Shape 390"/>
            <p:cNvSpPr/>
            <p:nvPr/>
          </p:nvSpPr>
          <p:spPr>
            <a:xfrm>
              <a:off x="1556543" y="2568893"/>
              <a:ext cx="1246178" cy="62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18" y="0"/>
                  </a:moveTo>
                  <a:cubicBezTo>
                    <a:pt x="3864" y="4602"/>
                    <a:pt x="2419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10" y="8161"/>
                  </a:cubicBezTo>
                  <a:cubicBezTo>
                    <a:pt x="19154" y="7057"/>
                    <a:pt x="17764" y="4664"/>
                    <a:pt x="13010" y="61"/>
                  </a:cubicBezTo>
                  <a:cubicBezTo>
                    <a:pt x="8618" y="0"/>
                    <a:pt x="8618" y="0"/>
                    <a:pt x="8618" y="0"/>
                  </a:cubicBezTo>
                </a:path>
              </a:pathLst>
            </a:custGeom>
            <a:solidFill>
              <a:srgbClr val="FFDE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91" name="Shape 391"/>
            <p:cNvSpPr/>
            <p:nvPr/>
          </p:nvSpPr>
          <p:spPr>
            <a:xfrm>
              <a:off x="1556543" y="2568893"/>
              <a:ext cx="1246178" cy="62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18" y="0"/>
                  </a:moveTo>
                  <a:cubicBezTo>
                    <a:pt x="3864" y="4602"/>
                    <a:pt x="2419" y="7057"/>
                    <a:pt x="1862" y="8161"/>
                  </a:cubicBezTo>
                  <a:cubicBezTo>
                    <a:pt x="1001" y="9879"/>
                    <a:pt x="500" y="16200"/>
                    <a:pt x="0" y="21600"/>
                  </a:cubicBezTo>
                  <a:cubicBezTo>
                    <a:pt x="10786" y="21600"/>
                    <a:pt x="10786" y="21600"/>
                    <a:pt x="107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072" y="16200"/>
                    <a:pt x="20599" y="9879"/>
                    <a:pt x="19710" y="8161"/>
                  </a:cubicBezTo>
                  <a:cubicBezTo>
                    <a:pt x="19154" y="7057"/>
                    <a:pt x="17764" y="4664"/>
                    <a:pt x="13010" y="61"/>
                  </a:cubicBezTo>
                  <a:cubicBezTo>
                    <a:pt x="8618" y="0"/>
                    <a:pt x="8618" y="0"/>
                    <a:pt x="8618" y="0"/>
                  </a:cubicBezTo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92" name="Shape 392"/>
            <p:cNvSpPr/>
            <p:nvPr/>
          </p:nvSpPr>
          <p:spPr>
            <a:xfrm>
              <a:off x="2045492" y="2163279"/>
              <a:ext cx="268290" cy="550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94" extrusionOk="0">
                  <a:moveTo>
                    <a:pt x="0" y="4781"/>
                  </a:moveTo>
                  <a:cubicBezTo>
                    <a:pt x="0" y="12641"/>
                    <a:pt x="0" y="12641"/>
                    <a:pt x="0" y="12641"/>
                  </a:cubicBezTo>
                  <a:cubicBezTo>
                    <a:pt x="0" y="16540"/>
                    <a:pt x="0" y="16540"/>
                    <a:pt x="0" y="16540"/>
                  </a:cubicBezTo>
                  <a:cubicBezTo>
                    <a:pt x="5950" y="19882"/>
                    <a:pt x="15650" y="20006"/>
                    <a:pt x="21600" y="16540"/>
                  </a:cubicBezTo>
                  <a:cubicBezTo>
                    <a:pt x="21600" y="12641"/>
                    <a:pt x="21600" y="12641"/>
                    <a:pt x="21600" y="12641"/>
                  </a:cubicBezTo>
                  <a:cubicBezTo>
                    <a:pt x="21600" y="4781"/>
                    <a:pt x="21600" y="4781"/>
                    <a:pt x="21600" y="4781"/>
                  </a:cubicBezTo>
                  <a:cubicBezTo>
                    <a:pt x="21600" y="-1594"/>
                    <a:pt x="0" y="-1594"/>
                    <a:pt x="0" y="4781"/>
                  </a:cubicBezTo>
                </a:path>
              </a:pathLst>
            </a:custGeom>
            <a:solidFill>
              <a:srgbClr val="F6C5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93" name="Shape 393"/>
            <p:cNvSpPr/>
            <p:nvPr/>
          </p:nvSpPr>
          <p:spPr>
            <a:xfrm>
              <a:off x="1875321" y="2085882"/>
              <a:ext cx="98351" cy="16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8" h="19852" extrusionOk="0">
                  <a:moveTo>
                    <a:pt x="4709" y="185"/>
                  </a:moveTo>
                  <a:cubicBezTo>
                    <a:pt x="9338" y="-874"/>
                    <a:pt x="15201" y="2726"/>
                    <a:pt x="17669" y="8020"/>
                  </a:cubicBezTo>
                  <a:cubicBezTo>
                    <a:pt x="20138" y="13526"/>
                    <a:pt x="18595" y="18608"/>
                    <a:pt x="14275" y="19667"/>
                  </a:cubicBezTo>
                  <a:cubicBezTo>
                    <a:pt x="9647" y="20726"/>
                    <a:pt x="3784" y="17126"/>
                    <a:pt x="1315" y="11832"/>
                  </a:cubicBezTo>
                  <a:cubicBezTo>
                    <a:pt x="-1462" y="6326"/>
                    <a:pt x="389" y="1244"/>
                    <a:pt x="4709" y="185"/>
                  </a:cubicBezTo>
                  <a:close/>
                </a:path>
              </a:pathLst>
            </a:custGeom>
            <a:solidFill>
              <a:srgbClr val="F6C5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94" name="Shape 394"/>
            <p:cNvSpPr/>
            <p:nvPr/>
          </p:nvSpPr>
          <p:spPr>
            <a:xfrm>
              <a:off x="2382967" y="2085882"/>
              <a:ext cx="98652" cy="16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5" h="19852" extrusionOk="0">
                  <a:moveTo>
                    <a:pt x="14035" y="185"/>
                  </a:moveTo>
                  <a:cubicBezTo>
                    <a:pt x="9715" y="-874"/>
                    <a:pt x="3852" y="2726"/>
                    <a:pt x="1383" y="8020"/>
                  </a:cubicBezTo>
                  <a:cubicBezTo>
                    <a:pt x="-1394" y="13526"/>
                    <a:pt x="149" y="18608"/>
                    <a:pt x="4777" y="19667"/>
                  </a:cubicBezTo>
                  <a:cubicBezTo>
                    <a:pt x="9406" y="20726"/>
                    <a:pt x="14960" y="17126"/>
                    <a:pt x="17737" y="11832"/>
                  </a:cubicBezTo>
                  <a:cubicBezTo>
                    <a:pt x="20206" y="6326"/>
                    <a:pt x="18663" y="1244"/>
                    <a:pt x="14035" y="185"/>
                  </a:cubicBezTo>
                  <a:close/>
                </a:path>
              </a:pathLst>
            </a:custGeom>
            <a:solidFill>
              <a:srgbClr val="F6C5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95" name="Shape 395"/>
            <p:cNvSpPr/>
            <p:nvPr/>
          </p:nvSpPr>
          <p:spPr>
            <a:xfrm>
              <a:off x="1993105" y="2713532"/>
              <a:ext cx="354014" cy="483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5" y="0"/>
                  </a:moveTo>
                  <a:cubicBezTo>
                    <a:pt x="11435" y="0"/>
                    <a:pt x="0" y="2232"/>
                    <a:pt x="0" y="2790"/>
                  </a:cubicBezTo>
                  <a:cubicBezTo>
                    <a:pt x="0" y="3347"/>
                    <a:pt x="4398" y="21600"/>
                    <a:pt x="4398" y="21600"/>
                  </a:cubicBezTo>
                  <a:cubicBezTo>
                    <a:pt x="19743" y="21600"/>
                    <a:pt x="19743" y="21600"/>
                    <a:pt x="19743" y="21600"/>
                  </a:cubicBezTo>
                  <a:cubicBezTo>
                    <a:pt x="21600" y="2869"/>
                    <a:pt x="21600" y="2869"/>
                    <a:pt x="21600" y="2869"/>
                  </a:cubicBezTo>
                  <a:cubicBezTo>
                    <a:pt x="11435" y="0"/>
                    <a:pt x="11435" y="0"/>
                    <a:pt x="11435" y="0"/>
                  </a:cubicBezTo>
                </a:path>
              </a:pathLst>
            </a:custGeom>
            <a:solidFill>
              <a:srgbClr val="9FBA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96" name="Shape 396"/>
            <p:cNvSpPr/>
            <p:nvPr/>
          </p:nvSpPr>
          <p:spPr>
            <a:xfrm>
              <a:off x="1870867" y="2572421"/>
              <a:ext cx="233364" cy="624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63" y="0"/>
                  </a:moveTo>
                  <a:lnTo>
                    <a:pt x="16163" y="2319"/>
                  </a:lnTo>
                  <a:lnTo>
                    <a:pt x="21600" y="21600"/>
                  </a:lnTo>
                  <a:lnTo>
                    <a:pt x="12343" y="21600"/>
                  </a:lnTo>
                  <a:lnTo>
                    <a:pt x="2057" y="12997"/>
                  </a:lnTo>
                  <a:lnTo>
                    <a:pt x="11902" y="10373"/>
                  </a:lnTo>
                  <a:lnTo>
                    <a:pt x="0" y="7993"/>
                  </a:lnTo>
                  <a:lnTo>
                    <a:pt x="10873" y="976"/>
                  </a:lnTo>
                  <a:lnTo>
                    <a:pt x="16163" y="0"/>
                  </a:lnTo>
                  <a:close/>
                </a:path>
              </a:pathLst>
            </a:custGeom>
            <a:solidFill>
              <a:srgbClr val="1A1A1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97" name="Shape 397"/>
            <p:cNvSpPr/>
            <p:nvPr/>
          </p:nvSpPr>
          <p:spPr>
            <a:xfrm>
              <a:off x="2255042" y="2572421"/>
              <a:ext cx="231775" cy="624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4" y="0"/>
                  </a:moveTo>
                  <a:lnTo>
                    <a:pt x="5474" y="2319"/>
                  </a:lnTo>
                  <a:lnTo>
                    <a:pt x="0" y="21600"/>
                  </a:lnTo>
                  <a:lnTo>
                    <a:pt x="9173" y="21600"/>
                  </a:lnTo>
                  <a:lnTo>
                    <a:pt x="19529" y="12997"/>
                  </a:lnTo>
                  <a:lnTo>
                    <a:pt x="9616" y="10373"/>
                  </a:lnTo>
                  <a:lnTo>
                    <a:pt x="21600" y="7993"/>
                  </a:lnTo>
                  <a:lnTo>
                    <a:pt x="11836" y="1220"/>
                  </a:lnTo>
                  <a:lnTo>
                    <a:pt x="5474" y="0"/>
                  </a:lnTo>
                  <a:close/>
                </a:path>
              </a:pathLst>
            </a:custGeom>
            <a:solidFill>
              <a:srgbClr val="1B1B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2121692" y="2713532"/>
              <a:ext cx="114301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34"/>
                  </a:moveTo>
                  <a:cubicBezTo>
                    <a:pt x="6000" y="21600"/>
                    <a:pt x="6000" y="21600"/>
                    <a:pt x="6000" y="21600"/>
                  </a:cubicBezTo>
                  <a:cubicBezTo>
                    <a:pt x="9300" y="21600"/>
                    <a:pt x="12300" y="21600"/>
                    <a:pt x="15600" y="21600"/>
                  </a:cubicBezTo>
                  <a:cubicBezTo>
                    <a:pt x="21600" y="12034"/>
                    <a:pt x="21600" y="12034"/>
                    <a:pt x="21600" y="12034"/>
                  </a:cubicBezTo>
                  <a:cubicBezTo>
                    <a:pt x="11100" y="0"/>
                    <a:pt x="11100" y="0"/>
                    <a:pt x="11100" y="0"/>
                  </a:cubicBezTo>
                  <a:cubicBezTo>
                    <a:pt x="0" y="12034"/>
                    <a:pt x="0" y="12034"/>
                    <a:pt x="0" y="12034"/>
                  </a:cubicBezTo>
                </a:path>
              </a:pathLst>
            </a:custGeom>
            <a:solidFill>
              <a:srgbClr val="28A8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399" name="Shape 399"/>
            <p:cNvSpPr/>
            <p:nvPr/>
          </p:nvSpPr>
          <p:spPr>
            <a:xfrm>
              <a:off x="2108992" y="2837004"/>
              <a:ext cx="142876" cy="359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2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4400" y="0"/>
                  </a:lnTo>
                  <a:lnTo>
                    <a:pt x="6720" y="0"/>
                  </a:lnTo>
                  <a:close/>
                </a:path>
              </a:pathLst>
            </a:custGeom>
            <a:solidFill>
              <a:srgbClr val="28A8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00" name="Shape 400"/>
            <p:cNvSpPr/>
            <p:nvPr/>
          </p:nvSpPr>
          <p:spPr>
            <a:xfrm>
              <a:off x="2032792" y="2526560"/>
              <a:ext cx="147639" cy="31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8" y="0"/>
                  </a:moveTo>
                  <a:lnTo>
                    <a:pt x="0" y="3519"/>
                  </a:lnTo>
                  <a:lnTo>
                    <a:pt x="4877" y="21600"/>
                  </a:lnTo>
                  <a:lnTo>
                    <a:pt x="21600" y="12863"/>
                  </a:lnTo>
                  <a:lnTo>
                    <a:pt x="18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01" name="Shape 401"/>
            <p:cNvSpPr/>
            <p:nvPr/>
          </p:nvSpPr>
          <p:spPr>
            <a:xfrm>
              <a:off x="2045492" y="2464825"/>
              <a:ext cx="268290" cy="104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234"/>
                    <a:pt x="0" y="2234"/>
                    <a:pt x="0" y="2234"/>
                  </a:cubicBezTo>
                  <a:cubicBezTo>
                    <a:pt x="0" y="2234"/>
                    <a:pt x="5432" y="20855"/>
                    <a:pt x="10735" y="21600"/>
                  </a:cubicBezTo>
                  <a:cubicBezTo>
                    <a:pt x="10865" y="21600"/>
                    <a:pt x="10865" y="21600"/>
                    <a:pt x="10994" y="21600"/>
                  </a:cubicBezTo>
                  <a:cubicBezTo>
                    <a:pt x="16168" y="21600"/>
                    <a:pt x="21600" y="3352"/>
                    <a:pt x="21600" y="3352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02" name="Shape 402"/>
            <p:cNvSpPr/>
            <p:nvPr/>
          </p:nvSpPr>
          <p:spPr>
            <a:xfrm>
              <a:off x="1900114" y="1690478"/>
              <a:ext cx="558239" cy="843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35" h="21600" extrusionOk="0">
                  <a:moveTo>
                    <a:pt x="7307" y="0"/>
                  </a:moveTo>
                  <a:cubicBezTo>
                    <a:pt x="-3472" y="0"/>
                    <a:pt x="654" y="16029"/>
                    <a:pt x="1370" y="17262"/>
                  </a:cubicBezTo>
                  <a:cubicBezTo>
                    <a:pt x="2128" y="18632"/>
                    <a:pt x="5581" y="21600"/>
                    <a:pt x="7307" y="21600"/>
                  </a:cubicBezTo>
                  <a:cubicBezTo>
                    <a:pt x="9075" y="21600"/>
                    <a:pt x="12486" y="18632"/>
                    <a:pt x="13286" y="17262"/>
                  </a:cubicBezTo>
                  <a:cubicBezTo>
                    <a:pt x="13960" y="16029"/>
                    <a:pt x="18128" y="0"/>
                    <a:pt x="7307" y="0"/>
                  </a:cubicBezTo>
                  <a:close/>
                </a:path>
              </a:pathLst>
            </a:custGeom>
            <a:solidFill>
              <a:srgbClr val="F6C5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03" name="Shape 403"/>
            <p:cNvSpPr/>
            <p:nvPr/>
          </p:nvSpPr>
          <p:spPr>
            <a:xfrm>
              <a:off x="1891548" y="1641038"/>
              <a:ext cx="580748" cy="590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67" h="19665" extrusionOk="0">
                  <a:moveTo>
                    <a:pt x="15727" y="2111"/>
                  </a:moveTo>
                  <a:cubicBezTo>
                    <a:pt x="11129" y="-1935"/>
                    <a:pt x="3964" y="505"/>
                    <a:pt x="1826" y="3837"/>
                  </a:cubicBezTo>
                  <a:cubicBezTo>
                    <a:pt x="-901" y="8062"/>
                    <a:pt x="61" y="14488"/>
                    <a:pt x="703" y="19308"/>
                  </a:cubicBezTo>
                  <a:cubicBezTo>
                    <a:pt x="703" y="19308"/>
                    <a:pt x="703" y="19308"/>
                    <a:pt x="703" y="19308"/>
                  </a:cubicBezTo>
                  <a:cubicBezTo>
                    <a:pt x="703" y="19367"/>
                    <a:pt x="703" y="19427"/>
                    <a:pt x="703" y="19486"/>
                  </a:cubicBezTo>
                  <a:cubicBezTo>
                    <a:pt x="756" y="19486"/>
                    <a:pt x="810" y="19605"/>
                    <a:pt x="810" y="19665"/>
                  </a:cubicBezTo>
                  <a:cubicBezTo>
                    <a:pt x="863" y="19665"/>
                    <a:pt x="1024" y="19665"/>
                    <a:pt x="1077" y="19605"/>
                  </a:cubicBezTo>
                  <a:cubicBezTo>
                    <a:pt x="1077" y="19605"/>
                    <a:pt x="1077" y="19546"/>
                    <a:pt x="1077" y="19546"/>
                  </a:cubicBezTo>
                  <a:cubicBezTo>
                    <a:pt x="1131" y="19129"/>
                    <a:pt x="1077" y="18296"/>
                    <a:pt x="1077" y="18296"/>
                  </a:cubicBezTo>
                  <a:cubicBezTo>
                    <a:pt x="1077" y="17582"/>
                    <a:pt x="917" y="16987"/>
                    <a:pt x="810" y="16333"/>
                  </a:cubicBezTo>
                  <a:cubicBezTo>
                    <a:pt x="1291" y="13298"/>
                    <a:pt x="2574" y="12643"/>
                    <a:pt x="3216" y="8954"/>
                  </a:cubicBezTo>
                  <a:cubicBezTo>
                    <a:pt x="3376" y="8716"/>
                    <a:pt x="3537" y="8478"/>
                    <a:pt x="3697" y="8240"/>
                  </a:cubicBezTo>
                  <a:cubicBezTo>
                    <a:pt x="3857" y="8002"/>
                    <a:pt x="4071" y="7705"/>
                    <a:pt x="4285" y="7526"/>
                  </a:cubicBezTo>
                  <a:cubicBezTo>
                    <a:pt x="4392" y="7407"/>
                    <a:pt x="4499" y="7348"/>
                    <a:pt x="4606" y="7229"/>
                  </a:cubicBezTo>
                  <a:cubicBezTo>
                    <a:pt x="7119" y="6217"/>
                    <a:pt x="9685" y="7467"/>
                    <a:pt x="12038" y="8538"/>
                  </a:cubicBezTo>
                  <a:cubicBezTo>
                    <a:pt x="12946" y="8895"/>
                    <a:pt x="13962" y="9430"/>
                    <a:pt x="14925" y="9311"/>
                  </a:cubicBezTo>
                  <a:cubicBezTo>
                    <a:pt x="15352" y="9311"/>
                    <a:pt x="15673" y="8954"/>
                    <a:pt x="15727" y="8597"/>
                  </a:cubicBezTo>
                  <a:cubicBezTo>
                    <a:pt x="16849" y="12346"/>
                    <a:pt x="17758" y="14072"/>
                    <a:pt x="18293" y="16809"/>
                  </a:cubicBezTo>
                  <a:cubicBezTo>
                    <a:pt x="18239" y="17285"/>
                    <a:pt x="18133" y="17761"/>
                    <a:pt x="18133" y="18296"/>
                  </a:cubicBezTo>
                  <a:cubicBezTo>
                    <a:pt x="18133" y="18296"/>
                    <a:pt x="18079" y="19129"/>
                    <a:pt x="18133" y="19546"/>
                  </a:cubicBezTo>
                  <a:cubicBezTo>
                    <a:pt x="18133" y="19546"/>
                    <a:pt x="18133" y="19605"/>
                    <a:pt x="18133" y="19605"/>
                  </a:cubicBezTo>
                  <a:cubicBezTo>
                    <a:pt x="18186" y="19665"/>
                    <a:pt x="18346" y="19665"/>
                    <a:pt x="18400" y="19665"/>
                  </a:cubicBezTo>
                  <a:cubicBezTo>
                    <a:pt x="18400" y="19605"/>
                    <a:pt x="18507" y="19486"/>
                    <a:pt x="18507" y="19486"/>
                  </a:cubicBezTo>
                  <a:cubicBezTo>
                    <a:pt x="18560" y="19308"/>
                    <a:pt x="18560" y="19129"/>
                    <a:pt x="18560" y="18951"/>
                  </a:cubicBezTo>
                  <a:cubicBezTo>
                    <a:pt x="18560" y="18713"/>
                    <a:pt x="18614" y="18415"/>
                    <a:pt x="18667" y="18177"/>
                  </a:cubicBezTo>
                  <a:cubicBezTo>
                    <a:pt x="19362" y="15202"/>
                    <a:pt x="20699" y="3420"/>
                    <a:pt x="15727" y="2111"/>
                  </a:cubicBezTo>
                  <a:close/>
                  <a:moveTo>
                    <a:pt x="8723" y="6098"/>
                  </a:moveTo>
                  <a:cubicBezTo>
                    <a:pt x="8669" y="6098"/>
                    <a:pt x="8562" y="6038"/>
                    <a:pt x="8509" y="6038"/>
                  </a:cubicBezTo>
                  <a:cubicBezTo>
                    <a:pt x="8616" y="6038"/>
                    <a:pt x="8723" y="6098"/>
                    <a:pt x="8830" y="6098"/>
                  </a:cubicBezTo>
                  <a:cubicBezTo>
                    <a:pt x="8776" y="6098"/>
                    <a:pt x="8776" y="6098"/>
                    <a:pt x="8723" y="6098"/>
                  </a:cubicBezTo>
                  <a:close/>
                </a:path>
              </a:pathLst>
            </a:custGeom>
            <a:solidFill>
              <a:srgbClr val="605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04" name="Shape 404"/>
            <p:cNvSpPr/>
            <p:nvPr/>
          </p:nvSpPr>
          <p:spPr>
            <a:xfrm>
              <a:off x="2180430" y="2526560"/>
              <a:ext cx="141288" cy="3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86" y="0"/>
                  </a:moveTo>
                  <a:lnTo>
                    <a:pt x="21600" y="3480"/>
                  </a:lnTo>
                  <a:lnTo>
                    <a:pt x="16989" y="21600"/>
                  </a:lnTo>
                  <a:lnTo>
                    <a:pt x="0" y="12720"/>
                  </a:lnTo>
                  <a:lnTo>
                    <a:pt x="203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2045492" y="2523032"/>
              <a:ext cx="268290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64" y="2100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0864" y="21600"/>
                  </a:lnTo>
                  <a:lnTo>
                    <a:pt x="21600" y="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9BB9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2153442" y="2831536"/>
              <a:ext cx="5080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FA7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07" name="Shape 407"/>
            <p:cNvSpPr/>
            <p:nvPr/>
          </p:nvSpPr>
          <p:spPr>
            <a:xfrm>
              <a:off x="2153442" y="2831536"/>
              <a:ext cx="50800" cy="12701"/>
            </a:xfrm>
            <a:prstGeom prst="rect">
              <a:avLst/>
            </a:prstGeom>
            <a:solidFill>
              <a:srgbClr val="2497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</p:grpSp>
      <p:sp>
        <p:nvSpPr>
          <p:cNvPr id="409" name="Shape 409"/>
          <p:cNvSpPr/>
          <p:nvPr/>
        </p:nvSpPr>
        <p:spPr>
          <a:xfrm>
            <a:off x="0" y="1100665"/>
            <a:ext cx="9144000" cy="4614333"/>
          </a:xfrm>
          <a:prstGeom prst="rect">
            <a:avLst/>
          </a:prstGeom>
          <a:solidFill>
            <a:srgbClr val="FFFFFF">
              <a:alpha val="61960"/>
            </a:srgbClr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 flipH="1" flipV="1">
            <a:off x="399803" y="562063"/>
            <a:ext cx="8390132" cy="1"/>
          </a:xfrm>
          <a:prstGeom prst="line">
            <a:avLst/>
          </a:prstGeom>
          <a:ln>
            <a:solidFill>
              <a:srgbClr val="304884"/>
            </a:solidFill>
            <a:tailEnd type="triangle"/>
          </a:ln>
        </p:spPr>
        <p:txBody>
          <a:bodyPr lIns="45719" rIns="45719" rtlCol="0"/>
          <a:lstStyle/>
          <a:p>
            <a:pPr defTabSz="457200" rtl="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417" name="Shape 417"/>
          <p:cNvSpPr/>
          <p:nvPr/>
        </p:nvSpPr>
        <p:spPr>
          <a:xfrm>
            <a:off x="447793" y="5301406"/>
            <a:ext cx="21336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 defTabSz="457200">
              <a:defRPr sz="1200">
                <a:solidFill>
                  <a:srgbClr val="88888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418" name="Shape 418"/>
          <p:cNvSpPr/>
          <p:nvPr/>
        </p:nvSpPr>
        <p:spPr>
          <a:xfrm>
            <a:off x="4600016" y="5299557"/>
            <a:ext cx="276849" cy="276849"/>
          </a:xfrm>
          <a:prstGeom prst="ellipse">
            <a:avLst/>
          </a:prstGeom>
          <a:solidFill>
            <a:srgbClr val="FFFFFF"/>
          </a:solidFill>
          <a:ln>
            <a:solidFill>
              <a:srgbClr val="D9D9D9"/>
            </a:solidFill>
            <a:tailEnd type="triangle"/>
          </a:ln>
        </p:spPr>
        <p:txBody>
          <a:bodyPr lIns="45719" rIns="45719" rtlCol="0" anchor="ctr"/>
          <a:lstStyle/>
          <a:p>
            <a:pPr algn="ctr" defTabSz="457200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421" name="Group 421"/>
          <p:cNvGrpSpPr/>
          <p:nvPr/>
        </p:nvGrpSpPr>
        <p:grpSpPr>
          <a:xfrm>
            <a:off x="4719487" y="5398285"/>
            <a:ext cx="45720" cy="73400"/>
            <a:chOff x="0" y="0"/>
            <a:chExt cx="45718" cy="73399"/>
          </a:xfrm>
        </p:grpSpPr>
        <p:sp>
          <p:nvSpPr>
            <p:cNvPr id="419" name="Shape 419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80808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defTabSz="457200"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20" name="Shape 420"/>
            <p:cNvSpPr/>
            <p:nvPr/>
          </p:nvSpPr>
          <p:spPr>
            <a:xfrm flipH="1" flipV="1">
              <a:off x="1" y="0"/>
              <a:ext cx="45718" cy="38083"/>
            </a:xfrm>
            <a:prstGeom prst="line">
              <a:avLst/>
            </a:prstGeom>
            <a:noFill/>
            <a:ln w="9525" cap="flat">
              <a:solidFill>
                <a:srgbClr val="80808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defTabSz="457200" rtl="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</p:grpSp>
      <p:pic>
        <p:nvPicPr>
          <p:cNvPr id="422" name="image1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1" cy="342756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algn="ctr" defTabSz="457200">
              <a:defRPr sz="3200"/>
            </a:lvl1pPr>
          </a:lstStyle>
          <a:p>
            <a:pPr rtl="0"/>
            <a:r>
              <a:t>Title Text</a:t>
            </a:r>
          </a:p>
        </p:txBody>
      </p:sp>
      <p:sp>
        <p:nvSpPr>
          <p:cNvPr id="424" name="Shape 424"/>
          <p:cNvSpPr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 lIns="45719" tIns="45719" rIns="45719" bIns="45719" rtlCol="0">
            <a:normAutofit/>
          </a:bodyPr>
          <a:lstStyle>
            <a:lvl1pPr marL="0" indent="0" algn="ctr" defTabSz="45720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457200" algn="ctr" defTabSz="45720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914400" algn="ctr" defTabSz="45720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371600" algn="ctr" defTabSz="45720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828800" algn="ctr" defTabSz="45720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 rtl="0"/>
            <a:r>
              <a:t>Body Level One</a:t>
            </a:r>
          </a:p>
          <a:p>
            <a:pPr lvl="1" rtl="0"/>
            <a:r>
              <a:t>Body Level Two</a:t>
            </a:r>
          </a:p>
          <a:p>
            <a:pPr lvl="2" rtl="0"/>
            <a:r>
              <a:t>Body Level Three</a:t>
            </a:r>
          </a:p>
          <a:p>
            <a:pPr lvl="3" rtl="0"/>
            <a:r>
              <a:t>Body Level Four</a:t>
            </a:r>
          </a:p>
          <a:p>
            <a:pPr lvl="4" rtl="0"/>
            <a:r>
              <a:t>Body Level Five</a:t>
            </a:r>
          </a:p>
        </p:txBody>
      </p:sp>
      <p:sp>
        <p:nvSpPr>
          <p:cNvPr id="425" name="Shape 425"/>
          <p:cNvSpPr>
            <a:spLocks noGrp="1"/>
          </p:cNvSpPr>
          <p:nvPr>
            <p:ph type="sldNum" sz="quarter" idx="2"/>
          </p:nvPr>
        </p:nvSpPr>
        <p:spPr>
          <a:xfrm>
            <a:off x="8413231" y="5266224"/>
            <a:ext cx="273569" cy="269201"/>
          </a:xfrm>
          <a:prstGeom prst="rect">
            <a:avLst/>
          </a:prstGeom>
        </p:spPr>
        <p:txBody>
          <a:bodyPr rtlCol="0"/>
          <a:lstStyle>
            <a:lvl1pPr defTabSz="457200"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rtl="0"/>
            <a:fld id="{86CB4B4D-7CA3-9044-876B-883B54F8677D}" type="slidenum">
              <a:t>‹nº›</a:t>
            </a:fld>
            <a:endParaRPr dirty="0"/>
          </a:p>
        </p:txBody>
      </p:sp>
      <p:sp>
        <p:nvSpPr>
          <p:cNvPr id="426" name="Shape 426"/>
          <p:cNvSpPr/>
          <p:nvPr/>
        </p:nvSpPr>
        <p:spPr>
          <a:xfrm>
            <a:off x="301037" y="553989"/>
            <a:ext cx="8541926" cy="376297"/>
          </a:xfrm>
          <a:prstGeom prst="rect">
            <a:avLst/>
          </a:pr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45719" rIns="45719" rtlCol="0" anchor="ctr"/>
          <a:lstStyle/>
          <a:p>
            <a:pPr algn="ctr" defTabSz="457200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427" name="Shape 427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52" name="Shape 52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53" name="Shape 53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54" name="Shape 54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57" name="Group 57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55" name="Shape 55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56" name="Shape 56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58" name="Shape 58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59" name="Shape 59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61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65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8422857" y="5266223"/>
            <a:ext cx="263943" cy="269201"/>
          </a:xfrm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71" name="Shape 71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72" name="Shape 72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73" name="Shape 73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76" name="Group 76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74" name="Shape 74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75" name="Shape 75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77" name="Shape 77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78" name="Shape 78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80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65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xfrm>
            <a:off x="8422857" y="5266223"/>
            <a:ext cx="263943" cy="269201"/>
          </a:xfrm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  <p:sp>
        <p:nvSpPr>
          <p:cNvPr id="83" name="Shape 83"/>
          <p:cNvSpPr/>
          <p:nvPr/>
        </p:nvSpPr>
        <p:spPr>
          <a:xfrm>
            <a:off x="0" y="-94497"/>
            <a:ext cx="9144000" cy="18638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714999"/>
          </a:xfrm>
          <a:prstGeom prst="rect">
            <a:avLst/>
          </a:prstGeom>
        </p:spPr>
        <p:txBody>
          <a:bodyPr lIns="91439" tIns="45719" rIns="91439" bIns="45719" rtlCol="0"/>
          <a:lstStyle/>
          <a:p>
            <a:pPr rtl="0"/>
            <a:endParaRPr dirty="0"/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99" name="Shape 99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100" name="Shape 100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01" name="Shape 101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104" name="Group 104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102" name="Shape 102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105" name="Shape 105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106" name="Shape 106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108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65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t>Title Text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8422857" y="5266223"/>
            <a:ext cx="263943" cy="269201"/>
          </a:xfrm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  <p:sp>
        <p:nvSpPr>
          <p:cNvPr id="111" name="Shape 111"/>
          <p:cNvSpPr/>
          <p:nvPr/>
        </p:nvSpPr>
        <p:spPr>
          <a:xfrm>
            <a:off x="4145934" y="5052686"/>
            <a:ext cx="942259" cy="5917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12" name="Shape 112"/>
          <p:cNvSpPr/>
          <p:nvPr/>
        </p:nvSpPr>
        <p:spPr>
          <a:xfrm>
            <a:off x="0" y="3851188"/>
            <a:ext cx="9144000" cy="18638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ithout footer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120" name="Shape 120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121" name="Shape 121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22" name="Shape 122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125" name="Group 125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123" name="Shape 123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126" name="Shape 126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127" name="Shape 127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129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65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t>Title Text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xfrm>
            <a:off x="8422857" y="5266223"/>
            <a:ext cx="263943" cy="269201"/>
          </a:xfrm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  <p:sp>
        <p:nvSpPr>
          <p:cNvPr id="132" name="Shape 132"/>
          <p:cNvSpPr/>
          <p:nvPr/>
        </p:nvSpPr>
        <p:spPr>
          <a:xfrm>
            <a:off x="3722146" y="4900705"/>
            <a:ext cx="1699707" cy="8142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lored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141" name="Shape 141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42" name="Shape 142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145" name="Group 145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143" name="Shape 143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146" name="Shape 146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147" name="Shape 147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149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rgbClr val="A5DAED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159" name="Shape 159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160" name="Shape 160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61" name="Shape 161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164" name="Group 164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162" name="Shape 162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163" name="Shape 163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167" name="Group 167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165" name="Shape 165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166" name="Shape 166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168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65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457200" y="1155812"/>
            <a:ext cx="8229600" cy="377163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t>Body Level One</a:t>
            </a:r>
          </a:p>
          <a:p>
            <a:pPr lvl="1" rtl="0"/>
            <a:r>
              <a:t>Body Level Two</a:t>
            </a:r>
          </a:p>
          <a:p>
            <a:pPr lvl="2" rtl="0"/>
            <a:r>
              <a:t>Body Level Three</a:t>
            </a:r>
          </a:p>
          <a:p>
            <a:pPr lvl="3" rtl="0"/>
            <a:r>
              <a:t>Body Level Four</a:t>
            </a:r>
          </a:p>
          <a:p>
            <a:pPr lvl="4" rtl="0"/>
            <a: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422857" y="5266223"/>
            <a:ext cx="263943" cy="269201"/>
          </a:xfrm>
          <a:prstGeom prst="rect">
            <a:avLst/>
          </a:prstGeom>
        </p:spPr>
        <p:txBody>
          <a:bodyPr rtlCol="0"/>
          <a:lstStyle/>
          <a:p>
            <a:pPr rtl="0"/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H="1" flipV="1">
            <a:off x="399802" y="563333"/>
            <a:ext cx="8390131" cy="1"/>
          </a:xfrm>
          <a:prstGeom prst="line">
            <a:avLst/>
          </a:prstGeom>
          <a:ln>
            <a:solidFill>
              <a:srgbClr val="304884"/>
            </a:solidFill>
          </a:ln>
        </p:spPr>
        <p:txBody>
          <a:bodyPr lIns="45719" rIns="45719" rtlCol="0"/>
          <a:lstStyle/>
          <a:p>
            <a:pPr rtl="0"/>
            <a:endParaRPr dirty="0"/>
          </a:p>
        </p:txBody>
      </p:sp>
      <p:sp>
        <p:nvSpPr>
          <p:cNvPr id="3" name="Shape 3"/>
          <p:cNvSpPr/>
          <p:nvPr/>
        </p:nvSpPr>
        <p:spPr>
          <a:xfrm>
            <a:off x="447793" y="5301406"/>
            <a:ext cx="2133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dirty="0"/>
              <a:t>www.digitalhouse.com</a:t>
            </a:r>
          </a:p>
        </p:txBody>
      </p:sp>
      <p:sp>
        <p:nvSpPr>
          <p:cNvPr id="4" name="Shape 4"/>
          <p:cNvSpPr/>
          <p:nvPr/>
        </p:nvSpPr>
        <p:spPr>
          <a:xfrm>
            <a:off x="4248322" y="5295650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5" name="Shape 5"/>
          <p:cNvSpPr/>
          <p:nvPr/>
        </p:nvSpPr>
        <p:spPr>
          <a:xfrm>
            <a:off x="4600016" y="5299557"/>
            <a:ext cx="276847" cy="276847"/>
          </a:xfrm>
          <a:prstGeom prst="ellipse">
            <a:avLst/>
          </a:prstGeom>
          <a:solidFill>
            <a:srgbClr val="FFFFFF"/>
          </a:solidFill>
          <a:ln>
            <a:solidFill>
              <a:srgbClr val="D8D8D8"/>
            </a:solidFill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pSp>
        <p:nvGrpSpPr>
          <p:cNvPr id="8" name="Group 8"/>
          <p:cNvGrpSpPr/>
          <p:nvPr/>
        </p:nvGrpSpPr>
        <p:grpSpPr>
          <a:xfrm>
            <a:off x="4357709" y="5400615"/>
            <a:ext cx="45720" cy="73400"/>
            <a:chOff x="0" y="0"/>
            <a:chExt cx="45718" cy="73399"/>
          </a:xfrm>
        </p:grpSpPr>
        <p:sp>
          <p:nvSpPr>
            <p:cNvPr id="6" name="Shape 6"/>
            <p:cNvSpPr/>
            <p:nvPr/>
          </p:nvSpPr>
          <p:spPr>
            <a:xfrm flipV="1">
              <a:off x="0" y="0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7" name="Shape 7"/>
            <p:cNvSpPr/>
            <p:nvPr/>
          </p:nvSpPr>
          <p:spPr>
            <a:xfrm>
              <a:off x="-1" y="35317"/>
              <a:ext cx="45719" cy="38083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19486" y="5398284"/>
            <a:ext cx="45720" cy="73400"/>
            <a:chOff x="0" y="0"/>
            <a:chExt cx="45718" cy="73399"/>
          </a:xfrm>
        </p:grpSpPr>
        <p:sp>
          <p:nvSpPr>
            <p:cNvPr id="9" name="Shape 9"/>
            <p:cNvSpPr/>
            <p:nvPr/>
          </p:nvSpPr>
          <p:spPr>
            <a:xfrm flipH="1">
              <a:off x="0" y="34491"/>
              <a:ext cx="45719" cy="38909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  <p:sp>
          <p:nvSpPr>
            <p:cNvPr id="10" name="Shape 10"/>
            <p:cNvSpPr/>
            <p:nvPr/>
          </p:nvSpPr>
          <p:spPr>
            <a:xfrm flipH="1" flipV="1">
              <a:off x="1" y="0"/>
              <a:ext cx="45718" cy="38084"/>
            </a:xfrm>
            <a:prstGeom prst="line">
              <a:avLst/>
            </a:prstGeom>
            <a:noFill/>
            <a:ln w="9525" cap="flat">
              <a:solidFill>
                <a:srgbClr val="7F7F7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rtl="0"/>
              <a:endParaRPr dirty="0"/>
            </a:p>
          </p:txBody>
        </p:sp>
      </p:grpSp>
      <p:pic>
        <p:nvPicPr>
          <p:cNvPr id="12" name="image00.jpg" descr="logo_bajada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57784" y="144053"/>
            <a:ext cx="1460150" cy="3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rtlCol="0" anchor="ctr"/>
          <a:lstStyle/>
          <a:p>
            <a:pPr rtl="0"/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rtlCol="0"/>
          <a:lstStyle/>
          <a:p>
            <a:pPr rtl="0"/>
            <a:r>
              <a:t>Body Level One</a:t>
            </a:r>
          </a:p>
          <a:p>
            <a:pPr lvl="1" rtl="0"/>
            <a:r>
              <a:t>Body Level Two</a:t>
            </a:r>
          </a:p>
          <a:p>
            <a:pPr lvl="2" rtl="0"/>
            <a:r>
              <a:t>Body Level Three</a:t>
            </a:r>
          </a:p>
          <a:p>
            <a:pPr lvl="3" rtl="0"/>
            <a:r>
              <a:t>Body Level Four</a:t>
            </a:r>
          </a:p>
          <a:p>
            <a:pPr lvl="4" rtl="0"/>
            <a: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4419600" y="5144558"/>
            <a:ext cx="2133600" cy="3048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rtlCol="0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fld id="{86CB4B4D-7CA3-9044-876B-883B54F8677D}" type="slidenum"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342900" marR="0" indent="-1905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1pPr>
      <a:lvl2pPr marL="774700" marR="0" indent="-1905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2pPr>
      <a:lvl3pPr marL="1181100" marR="0" indent="-152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3pPr>
      <a:lvl4pPr marL="1663700" marR="0" indent="-1905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4pPr>
      <a:lvl5pPr marL="2120900" marR="0" indent="-1905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5pPr>
      <a:lvl6pPr marL="2534920" marR="0" indent="-12192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6pPr>
      <a:lvl7pPr marL="2992120" marR="0" indent="-12192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7pPr>
      <a:lvl8pPr marL="3449320" marR="0" indent="-12192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8pPr>
      <a:lvl9pPr marL="3906520" marR="0" indent="-12192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umbleupon.com" TargetMode="External"/><Relationship Id="rId2" Type="http://schemas.openxmlformats.org/officeDocument/2006/relationships/hyperlink" Target="http://www.kaggle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hyperlink" Target="https://www.kaggle.com/c/stumbleupon/over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preprocessing.html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github.com/spotify/luigi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github.com/apache/incubator-airflow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pipeline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rgbClr val="D8D8D8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437" name="Shape 437"/>
          <p:cNvSpPr/>
          <p:nvPr/>
        </p:nvSpPr>
        <p:spPr>
          <a:xfrm>
            <a:off x="5994041" y="0"/>
            <a:ext cx="3150001" cy="5715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lnSpc>
                <a:spcPct val="90000"/>
              </a:lnSpc>
              <a:defRPr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pPr>
            <a:endParaRPr lang="pt-BR" dirty="0"/>
          </a:p>
        </p:txBody>
      </p:sp>
      <p:sp>
        <p:nvSpPr>
          <p:cNvPr id="438" name="Shape 438"/>
          <p:cNvSpPr/>
          <p:nvPr/>
        </p:nvSpPr>
        <p:spPr>
          <a:xfrm>
            <a:off x="5994050" y="2015200"/>
            <a:ext cx="30963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lvl="1" indent="457200" rtl="0">
              <a:defRPr sz="2600" b="1">
                <a:latin typeface="Raleway"/>
                <a:ea typeface="Raleway"/>
                <a:cs typeface="Raleway"/>
                <a:sym typeface="Raleway"/>
              </a:defRPr>
            </a:pPr>
            <a:r>
              <a:rPr lang="pt-BR" dirty="0"/>
              <a:t>DATA SCIENCE</a:t>
            </a:r>
          </a:p>
          <a:p>
            <a:pPr lvl="1" indent="457200" rtl="0">
              <a:defRPr sz="600" b="1">
                <a:latin typeface="Raleway"/>
                <a:ea typeface="Raleway"/>
                <a:cs typeface="Raleway"/>
                <a:sym typeface="Raleway"/>
              </a:defRPr>
            </a:pPr>
            <a:r>
              <a:rPr lang="pt-BR" dirty="0"/>
              <a:t> </a:t>
            </a:r>
          </a:p>
          <a:p>
            <a:pPr lvl="1" indent="457200" rtl="0"/>
            <a:endParaRPr lang="pt-BR" sz="1600" dirty="0">
              <a:latin typeface="Raleway"/>
              <a:ea typeface="Raleway"/>
              <a:cs typeface="Raleway"/>
              <a:sym typeface="Raleway"/>
            </a:endParaRPr>
          </a:p>
          <a:p>
            <a:pPr lvl="1" indent="457200" rtl="0">
              <a:defRPr sz="1600">
                <a:latin typeface="Raleway"/>
                <a:ea typeface="Raleway"/>
                <a:cs typeface="Raleway"/>
                <a:sym typeface="Raleway"/>
              </a:defRPr>
            </a:pPr>
            <a:r>
              <a:rPr lang="pt-BR" dirty="0"/>
              <a:t>Pipelines</a:t>
            </a:r>
          </a:p>
        </p:txBody>
      </p:sp>
      <p:sp>
        <p:nvSpPr>
          <p:cNvPr id="439" name="Shape 439"/>
          <p:cNvSpPr/>
          <p:nvPr/>
        </p:nvSpPr>
        <p:spPr>
          <a:xfrm>
            <a:off x="6117225" y="4127870"/>
            <a:ext cx="225750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lvl="1" indent="457200" rtl="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pt-BR"/>
              <a:t>Junho 2019</a:t>
            </a:r>
            <a:endParaRPr lang="pt-BR" dirty="0"/>
          </a:p>
        </p:txBody>
      </p:sp>
      <p:pic>
        <p:nvPicPr>
          <p:cNvPr id="440" name="image00.jpg" descr="logo_baja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59" y="1620450"/>
            <a:ext cx="1681801" cy="39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24" y="952500"/>
            <a:ext cx="3371851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EVERGREEN STUMBLEUPON KAGGLE COMPETITION</a:t>
            </a:r>
          </a:p>
        </p:txBody>
      </p:sp>
      <p:sp>
        <p:nvSpPr>
          <p:cNvPr id="499" name="Shape 499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10</a:t>
            </a:fld>
            <a:endParaRPr lang="pt-BR" dirty="0"/>
          </a:p>
        </p:txBody>
      </p:sp>
      <p:sp>
        <p:nvSpPr>
          <p:cNvPr id="500" name="Shape 500"/>
          <p:cNvSpPr/>
          <p:nvPr/>
        </p:nvSpPr>
        <p:spPr>
          <a:xfrm>
            <a:off x="289931" y="735861"/>
            <a:ext cx="856413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Kaggle(</a:t>
            </a:r>
            <a:r>
              <a:rPr lang="pt-BR" u="sng" dirty="0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rPr>
              <a:t>www.kaggle.com</a:t>
            </a:r>
            <a:r>
              <a:rPr lang="pt-BR" dirty="0"/>
              <a:t>): rede social para cientistas de dados</a:t>
            </a:r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StumbleUpon (</a:t>
            </a:r>
            <a:r>
              <a:rPr lang="pt-BR" u="sng" dirty="0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3"/>
              </a:rPr>
              <a:t>www.StumbleUpon.com</a:t>
            </a:r>
            <a:r>
              <a:rPr lang="pt-BR" dirty="0"/>
              <a:t>): “curador” de conteúdos</a:t>
            </a:r>
          </a:p>
        </p:txBody>
      </p:sp>
      <p:sp>
        <p:nvSpPr>
          <p:cNvPr id="501" name="Shape 501"/>
          <p:cNvSpPr/>
          <p:nvPr/>
        </p:nvSpPr>
        <p:spPr>
          <a:xfrm>
            <a:off x="4265906" y="4531810"/>
            <a:ext cx="43405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u="sng" dirty="0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4"/>
              </a:rPr>
              <a:t>https://www.kaggle.com/c/stumbleupon/overview</a:t>
            </a:r>
            <a:r>
              <a:rPr lang="pt-BR" dirty="0"/>
              <a:t> </a:t>
            </a:r>
          </a:p>
        </p:txBody>
      </p:sp>
      <p:pic>
        <p:nvPicPr>
          <p:cNvPr id="502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865" y="1604665"/>
            <a:ext cx="4696817" cy="275938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Shape 503"/>
          <p:cNvSpPr/>
          <p:nvPr/>
        </p:nvSpPr>
        <p:spPr>
          <a:xfrm>
            <a:off x="312798" y="1631816"/>
            <a:ext cx="3894858" cy="2850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2 Tipos de Conteúdos:</a:t>
            </a:r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  <a:p>
            <a:pPr marL="140368" indent="-140368" rtl="0">
              <a:lnSpc>
                <a:spcPct val="12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Efêmeros: Perdem relevância com o tempo. Ex.: Notícias, receitas, etc.</a:t>
            </a:r>
          </a:p>
          <a:p>
            <a:pPr marL="140368" indent="-140368" rtl="0">
              <a:lnSpc>
                <a:spcPct val="12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Perenes (Evergreen): Mantêm a relevância e podem ser recomendados por mais tempo.</a:t>
            </a:r>
          </a:p>
          <a:p>
            <a:pPr rtl="0">
              <a:lnSpc>
                <a:spcPct val="12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  <a:p>
            <a:pPr rtl="0">
              <a:lnSpc>
                <a:spcPct val="12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Competição:</a:t>
            </a:r>
          </a:p>
          <a:p>
            <a:pPr rtl="0">
              <a:lnSpc>
                <a:spcPct val="12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  <a:p>
            <a:pPr rtl="0">
              <a:lnSpc>
                <a:spcPct val="12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- Fazer essa diferenciação (classificação) sem participação humana.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EVERGREEN DATASET </a:t>
            </a:r>
          </a:p>
        </p:txBody>
      </p:sp>
      <p:sp>
        <p:nvSpPr>
          <p:cNvPr id="506" name="Shape 506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11</a:t>
            </a:fld>
            <a:endParaRPr lang="pt-BR" dirty="0"/>
          </a:p>
        </p:txBody>
      </p:sp>
      <p:sp>
        <p:nvSpPr>
          <p:cNvPr id="507" name="Shape 507"/>
          <p:cNvSpPr/>
          <p:nvPr/>
        </p:nvSpPr>
        <p:spPr>
          <a:xfrm>
            <a:off x="312798" y="639860"/>
            <a:ext cx="8564139" cy="149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Em processamento de imagens e vídeo, aplicam-se outras técnicas, por exemplo:</a:t>
            </a:r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  <a:p>
            <a:pPr marL="140368" indent="-140368" rtl="0">
              <a:lnSpc>
                <a:spcPct val="15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7395 exemplos</a:t>
            </a:r>
          </a:p>
          <a:p>
            <a:pPr marL="140368" indent="-140368" rtl="0">
              <a:lnSpc>
                <a:spcPct val="15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27 campos</a:t>
            </a:r>
          </a:p>
          <a:p>
            <a:pPr marL="140368" indent="-140368" rtl="0">
              <a:lnSpc>
                <a:spcPct val="15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Vamos nos concentrar no título das páginas dentro do campo boilerplate (json)</a:t>
            </a:r>
          </a:p>
        </p:txBody>
      </p:sp>
      <p:pic>
        <p:nvPicPr>
          <p:cNvPr id="508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4" y="1928033"/>
            <a:ext cx="6689032" cy="2336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26" y="2762827"/>
            <a:ext cx="6443757" cy="1030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28" y="2242199"/>
            <a:ext cx="8019144" cy="3202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EVERGREEN DEMO I: Carga do dataset  </a:t>
            </a:r>
          </a:p>
        </p:txBody>
      </p:sp>
      <p:sp>
        <p:nvSpPr>
          <p:cNvPr id="513" name="Shape 513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12</a:t>
            </a:fld>
            <a:endParaRPr lang="pt-BR" dirty="0"/>
          </a:p>
        </p:txBody>
      </p:sp>
      <p:pic>
        <p:nvPicPr>
          <p:cNvPr id="514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68" y="866916"/>
            <a:ext cx="5759975" cy="1947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8" y="2935555"/>
            <a:ext cx="5759975" cy="824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68" y="3889178"/>
            <a:ext cx="5759975" cy="52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152251"/>
            <a:ext cx="5760110" cy="861676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Shape 518"/>
          <p:cNvSpPr/>
          <p:nvPr/>
        </p:nvSpPr>
        <p:spPr>
          <a:xfrm>
            <a:off x="6096000" y="884908"/>
            <a:ext cx="2924661" cy="310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rtl="0"/>
            <a:r>
              <a:rPr lang="pt-BR" dirty="0"/>
              <a:t>Importar os objetos necessários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Ler o dataset usando o TAB (\t) como separador e colocá-lo em </a:t>
            </a:r>
            <a:r>
              <a:rPr lang="pt-BR" i="1" dirty="0"/>
              <a:t>data</a:t>
            </a:r>
          </a:p>
          <a:p>
            <a:pPr rtl="0"/>
            <a:endParaRPr lang="pt-BR" i="1" dirty="0"/>
          </a:p>
          <a:p>
            <a:pPr rtl="0"/>
            <a:r>
              <a:rPr lang="pt-BR" dirty="0"/>
              <a:t>Do campo “boilerplate”, pegar os subcampos “title” e “body” e adicionar a </a:t>
            </a:r>
            <a:r>
              <a:rPr lang="pt-BR" i="1" dirty="0"/>
              <a:t>data</a:t>
            </a:r>
          </a:p>
          <a:p>
            <a:pPr rtl="0"/>
            <a:endParaRPr lang="pt-BR" i="1" dirty="0"/>
          </a:p>
          <a:p>
            <a:pPr rtl="0"/>
            <a:endParaRPr lang="pt-BR" i="1" dirty="0"/>
          </a:p>
          <a:p>
            <a:pPr rtl="0"/>
            <a:r>
              <a:rPr lang="pt-BR" dirty="0"/>
              <a:t>Preencher os espaços vazios com ‘’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Verificar os valores obtidos no vetor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EVERGREEN DEMO II: CountVectorizer</a:t>
            </a:r>
          </a:p>
        </p:txBody>
      </p:sp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13</a:t>
            </a:fld>
            <a:endParaRPr lang="pt-BR" dirty="0"/>
          </a:p>
        </p:txBody>
      </p:sp>
      <p:sp>
        <p:nvSpPr>
          <p:cNvPr id="522" name="Shape 522"/>
          <p:cNvSpPr/>
          <p:nvPr/>
        </p:nvSpPr>
        <p:spPr>
          <a:xfrm>
            <a:off x="6114665" y="639860"/>
            <a:ext cx="2876935" cy="461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rtl="0"/>
            <a:r>
              <a:rPr lang="pt-BR" spc="-20" dirty="0"/>
              <a:t>Vamos usar a classe CountVectorizer para extrair um vetor de palavras a partir dos títulos.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Parâmetros:</a:t>
            </a:r>
          </a:p>
          <a:p>
            <a:pPr rtl="0"/>
            <a:endParaRPr lang="pt-BR" dirty="0"/>
          </a:p>
          <a:p>
            <a:pPr marL="140368" indent="-140368" rtl="0">
              <a:buSzPct val="100000"/>
              <a:buChar char="•"/>
            </a:pPr>
            <a:r>
              <a:rPr lang="pt-BR" dirty="0"/>
              <a:t>max_features: Considera apenas as primeiras X características, ordenadas por frequência.</a:t>
            </a:r>
          </a:p>
          <a:p>
            <a:pPr rtl="0"/>
            <a:endParaRPr lang="pt-BR" dirty="0"/>
          </a:p>
          <a:p>
            <a:pPr marL="140368" indent="-140368" rtl="0">
              <a:buSzPct val="100000"/>
              <a:buChar char="•"/>
            </a:pPr>
            <a:r>
              <a:rPr lang="pt-BR" dirty="0"/>
              <a:t>ngram_range : tuple (min_n, max_n): Analisa as palavras sozinhas ou em pares.</a:t>
            </a:r>
          </a:p>
          <a:p>
            <a:pPr rtl="0"/>
            <a:endParaRPr lang="pt-BR" dirty="0"/>
          </a:p>
          <a:p>
            <a:pPr marL="140368" indent="-140368" rtl="0">
              <a:buSzPct val="100000"/>
              <a:buChar char="•"/>
            </a:pPr>
            <a:r>
              <a:rPr lang="pt-BR" dirty="0"/>
              <a:t>stop_words: Descarta artigos e palavras sem poder preditivo do idioma inglês. É possível usar listas personalizadas.</a:t>
            </a:r>
          </a:p>
          <a:p>
            <a:pPr rtl="0"/>
            <a:endParaRPr lang="pt-BR" dirty="0"/>
          </a:p>
          <a:p>
            <a:pPr marL="140368" indent="-140368" rtl="0">
              <a:buSzPct val="100000"/>
              <a:buChar char="•"/>
            </a:pPr>
            <a:r>
              <a:rPr lang="pt-BR" dirty="0"/>
              <a:t>binary: As possibilidades são 0 ou 1 (não se acumulam).</a:t>
            </a:r>
          </a:p>
        </p:txBody>
      </p:sp>
      <p:pic>
        <p:nvPicPr>
          <p:cNvPr id="523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" y="667207"/>
            <a:ext cx="5760651" cy="1729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06" y="2398273"/>
            <a:ext cx="5760652" cy="337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9" y="2732733"/>
            <a:ext cx="5760651" cy="2302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EVERGREEN DEMO III: CountVectorizer (cont.)</a:t>
            </a:r>
          </a:p>
        </p:txBody>
      </p:sp>
      <p:sp>
        <p:nvSpPr>
          <p:cNvPr id="528" name="Shape 528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14</a:t>
            </a:fld>
            <a:endParaRPr lang="pt-BR" dirty="0"/>
          </a:p>
        </p:txBody>
      </p:sp>
      <p:sp>
        <p:nvSpPr>
          <p:cNvPr id="529" name="Shape 529"/>
          <p:cNvSpPr/>
          <p:nvPr/>
        </p:nvSpPr>
        <p:spPr>
          <a:xfrm>
            <a:off x="6114665" y="639860"/>
            <a:ext cx="2876935" cy="375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rtl="0"/>
            <a:r>
              <a:rPr lang="pt-BR" dirty="0"/>
              <a:t>Testar o vetorizador usando uma frase.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O “todense” retorna a matriz obtida.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A partir do vetor original, é possível observar quais foram os elementos da matriz obtidos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Exemplos: </a:t>
            </a:r>
          </a:p>
          <a:p>
            <a:pPr marL="140368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‘air’ é o primeiro elemento. Como está presente, obtemos um 1.</a:t>
            </a:r>
          </a:p>
          <a:p>
            <a:pPr marL="140368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‘air breathing’ é o segundo. Como não está presente, obtemos um 0 </a:t>
            </a:r>
          </a:p>
        </p:txBody>
      </p:sp>
      <p:pic>
        <p:nvPicPr>
          <p:cNvPr id="530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5" y="639860"/>
            <a:ext cx="5680747" cy="336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4" y="977979"/>
            <a:ext cx="5704930" cy="297326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hape 532"/>
          <p:cNvSpPr/>
          <p:nvPr/>
        </p:nvSpPr>
        <p:spPr>
          <a:xfrm>
            <a:off x="1564876" y="1530188"/>
            <a:ext cx="2246767" cy="297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rtl="0">
              <a:defRPr sz="1700" b="1" u="sng"/>
            </a:pPr>
            <a:r>
              <a:rPr lang="pt-BR" dirty="0"/>
              <a:t>[u'air',</a:t>
            </a:r>
          </a:p>
          <a:p>
            <a:pPr rtl="0">
              <a:defRPr sz="1700"/>
            </a:pPr>
            <a:r>
              <a:rPr lang="pt-BR" dirty="0"/>
              <a:t> u'air breathing',</a:t>
            </a:r>
          </a:p>
          <a:p>
            <a:pPr rtl="0">
              <a:defRPr sz="1700"/>
            </a:pPr>
            <a:r>
              <a:rPr lang="pt-BR" dirty="0"/>
              <a:t> u'breathing',</a:t>
            </a:r>
          </a:p>
          <a:p>
            <a:pPr rtl="0">
              <a:defRPr sz="1700"/>
            </a:pPr>
            <a:r>
              <a:rPr lang="pt-BR" dirty="0"/>
              <a:t> u'calls',</a:t>
            </a:r>
          </a:p>
          <a:p>
            <a:pPr rtl="0">
              <a:defRPr sz="1700"/>
            </a:pPr>
            <a:r>
              <a:rPr lang="pt-BR" dirty="0"/>
              <a:t> u'calls air',</a:t>
            </a:r>
          </a:p>
          <a:p>
            <a:pPr rtl="0">
              <a:defRPr sz="1700" b="1" u="sng"/>
            </a:pPr>
            <a:r>
              <a:rPr lang="pt-BR" dirty="0"/>
              <a:t> u'holographic',</a:t>
            </a:r>
          </a:p>
          <a:p>
            <a:pPr rtl="0">
              <a:defRPr sz="1700"/>
            </a:pPr>
            <a:r>
              <a:rPr lang="pt-BR" dirty="0"/>
              <a:t> u'holographic calls',</a:t>
            </a:r>
          </a:p>
          <a:p>
            <a:pPr rtl="0">
              <a:defRPr sz="1700" b="1" u="sng"/>
            </a:pPr>
            <a:r>
              <a:rPr lang="pt-BR" dirty="0"/>
              <a:t> u'ibm',</a:t>
            </a:r>
          </a:p>
          <a:p>
            <a:pPr rtl="0">
              <a:defRPr sz="1700" b="1" u="sng"/>
            </a:pPr>
            <a:r>
              <a:rPr lang="pt-BR" dirty="0"/>
              <a:t> u'ibm sees',</a:t>
            </a:r>
          </a:p>
          <a:p>
            <a:pPr rtl="0">
              <a:defRPr sz="1700" b="1" u="sng"/>
            </a:pPr>
            <a:r>
              <a:rPr lang="pt-BR" dirty="0"/>
              <a:t> u'sees',</a:t>
            </a:r>
          </a:p>
          <a:p>
            <a:pPr rtl="0">
              <a:defRPr sz="1700"/>
            </a:pPr>
            <a:r>
              <a:rPr lang="pt-BR" b="1" u="sng" dirty="0"/>
              <a:t> u'sees holographic'</a:t>
            </a:r>
            <a:r>
              <a:rPr lang="pt-BR" dirty="0"/>
              <a:t>]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EVERGREEN DEMO IV: Modelo</a:t>
            </a:r>
          </a:p>
        </p:txBody>
      </p:sp>
      <p:sp>
        <p:nvSpPr>
          <p:cNvPr id="535" name="Shape 535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15</a:t>
            </a:fld>
            <a:endParaRPr lang="pt-BR" dirty="0"/>
          </a:p>
        </p:txBody>
      </p:sp>
      <p:sp>
        <p:nvSpPr>
          <p:cNvPr id="536" name="Shape 536"/>
          <p:cNvSpPr/>
          <p:nvPr/>
        </p:nvSpPr>
        <p:spPr>
          <a:xfrm>
            <a:off x="6114665" y="639860"/>
            <a:ext cx="2712097" cy="4789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>
              <a:lnSpc>
                <a:spcPct val="120000"/>
              </a:lnSpc>
            </a:pPr>
            <a:endParaRPr lang="pt-BR" dirty="0"/>
          </a:p>
          <a:p>
            <a:pPr rtl="0">
              <a:lnSpc>
                <a:spcPct val="120000"/>
              </a:lnSpc>
            </a:pPr>
            <a:r>
              <a:rPr lang="pt-BR" dirty="0"/>
              <a:t>Voltamos a inicializar e executar o vetorizador, mas desta vez com todos os títulos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Usando a matriz X, que contém todos os termos comuns do nosso dataset (1 e 2 palavras), vamos alimentar o classificador.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A partir do pqt de sklearn, pegamos um modelo de regressão logística e o treinamos usando cross-validation para avaliação. 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Em seguida, imprimimos os scores obtidos. São 3, porque é a estratégia padrão de crossval (é possível controlar por parâmetro).</a:t>
            </a:r>
          </a:p>
        </p:txBody>
      </p:sp>
      <p:pic>
        <p:nvPicPr>
          <p:cNvPr id="537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35" y="1887637"/>
            <a:ext cx="5724823" cy="1930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03" y="4336261"/>
            <a:ext cx="5775488" cy="596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pasted-image.tiff"/>
          <p:cNvPicPr>
            <a:picLocks noChangeAspect="1"/>
          </p:cNvPicPr>
          <p:nvPr/>
        </p:nvPicPr>
        <p:blipFill>
          <a:blip r:embed="rId4"/>
          <a:srcRect t="25768" b="51928"/>
          <a:stretch>
            <a:fillRect/>
          </a:stretch>
        </p:blipFill>
        <p:spPr>
          <a:xfrm>
            <a:off x="337388" y="1011608"/>
            <a:ext cx="5751070" cy="24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asted-image.tiff"/>
          <p:cNvPicPr>
            <a:picLocks noChangeAspect="1"/>
          </p:cNvPicPr>
          <p:nvPr/>
        </p:nvPicPr>
        <p:blipFill>
          <a:blip r:embed="rId4"/>
          <a:srcRect t="78864"/>
          <a:stretch>
            <a:fillRect/>
          </a:stretch>
        </p:blipFill>
        <p:spPr>
          <a:xfrm>
            <a:off x="337388" y="1254708"/>
            <a:ext cx="5750975" cy="235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EVERGREEN DEMO V: Pipeline</a:t>
            </a:r>
          </a:p>
        </p:txBody>
      </p:sp>
      <p:sp>
        <p:nvSpPr>
          <p:cNvPr id="543" name="Shape 543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16</a:t>
            </a:fld>
            <a:endParaRPr lang="pt-BR" dirty="0"/>
          </a:p>
        </p:txBody>
      </p:sp>
      <p:sp>
        <p:nvSpPr>
          <p:cNvPr id="544" name="Shape 544"/>
          <p:cNvSpPr/>
          <p:nvPr/>
        </p:nvSpPr>
        <p:spPr>
          <a:xfrm>
            <a:off x="6114665" y="639860"/>
            <a:ext cx="2712097" cy="4228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pt-BR" dirty="0"/>
              <a:t>Vamos fazer um split a partir dos dados para ficar com um set de treinamento e outro de teste.</a:t>
            </a:r>
          </a:p>
          <a:p>
            <a:pPr rtl="0">
              <a:lnSpc>
                <a:spcPct val="120000"/>
              </a:lnSpc>
            </a:pPr>
            <a:endParaRPr lang="pt-BR" dirty="0"/>
          </a:p>
          <a:p>
            <a:pPr rtl="0">
              <a:lnSpc>
                <a:spcPct val="120000"/>
              </a:lnSpc>
            </a:pPr>
            <a:endParaRPr lang="pt-BR" dirty="0"/>
          </a:p>
          <a:p>
            <a:pPr rtl="0">
              <a:lnSpc>
                <a:spcPct val="120000"/>
              </a:lnSpc>
            </a:pPr>
            <a:r>
              <a:rPr lang="pt-BR" dirty="0"/>
              <a:t>Criar o pipeline com os passos executados anteriormente:</a:t>
            </a:r>
          </a:p>
          <a:p>
            <a:pPr marL="187157" indent="-187157" rtl="0">
              <a:lnSpc>
                <a:spcPct val="120000"/>
              </a:lnSpc>
              <a:buSzPct val="100000"/>
              <a:buAutoNum type="arabicPeriod"/>
            </a:pPr>
            <a:r>
              <a:rPr lang="pt-BR" dirty="0"/>
              <a:t>O vetorizador de texto</a:t>
            </a:r>
          </a:p>
          <a:p>
            <a:pPr marL="187157" indent="-187157" rtl="0">
              <a:lnSpc>
                <a:spcPct val="120000"/>
              </a:lnSpc>
              <a:buSzPct val="100000"/>
              <a:buAutoNum type="arabicPeriod"/>
            </a:pPr>
            <a:r>
              <a:rPr lang="pt-BR" dirty="0"/>
              <a:t>O modelo de regressão</a:t>
            </a:r>
          </a:p>
          <a:p>
            <a:pPr rtl="0">
              <a:lnSpc>
                <a:spcPct val="120000"/>
              </a:lnSpc>
            </a:pPr>
            <a:endParaRPr lang="pt-BR" dirty="0"/>
          </a:p>
          <a:p>
            <a:pPr rtl="0">
              <a:lnSpc>
                <a:spcPct val="120000"/>
              </a:lnSpc>
            </a:pPr>
            <a:r>
              <a:rPr lang="pt-BR" dirty="0"/>
              <a:t>Inicializar o pipeline.</a:t>
            </a:r>
          </a:p>
          <a:p>
            <a:pPr rtl="0">
              <a:lnSpc>
                <a:spcPct val="120000"/>
              </a:lnSpc>
            </a:pPr>
            <a:endParaRPr lang="pt-BR" dirty="0"/>
          </a:p>
          <a:p>
            <a:pPr rtl="0">
              <a:lnSpc>
                <a:spcPct val="120000"/>
              </a:lnSpc>
            </a:pPr>
            <a:r>
              <a:rPr lang="pt-BR" dirty="0"/>
              <a:t>Executar o pipeline sobre X_new, que é o set de teste.</a:t>
            </a:r>
          </a:p>
          <a:p>
            <a:pPr rtl="0">
              <a:lnSpc>
                <a:spcPct val="120000"/>
              </a:lnSpc>
            </a:pPr>
            <a:endParaRPr lang="pt-BR" dirty="0"/>
          </a:p>
          <a:p>
            <a:pPr rtl="0">
              <a:lnSpc>
                <a:spcPct val="120000"/>
              </a:lnSpc>
            </a:pPr>
            <a:r>
              <a:rPr lang="pt-BR" dirty="0"/>
              <a:t>Obtemos o vetor de previsões.</a:t>
            </a:r>
          </a:p>
        </p:txBody>
      </p:sp>
      <p:pic>
        <p:nvPicPr>
          <p:cNvPr id="545" name="pasted-image.tiff"/>
          <p:cNvPicPr>
            <a:picLocks noChangeAspect="1"/>
          </p:cNvPicPr>
          <p:nvPr/>
        </p:nvPicPr>
        <p:blipFill>
          <a:blip r:embed="rId2"/>
          <a:srcRect t="76858" b="14751"/>
          <a:stretch>
            <a:fillRect/>
          </a:stretch>
        </p:blipFill>
        <p:spPr>
          <a:xfrm>
            <a:off x="371163" y="2787871"/>
            <a:ext cx="5712486" cy="418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pasted-image.tiff"/>
          <p:cNvPicPr>
            <a:picLocks noChangeAspect="1"/>
          </p:cNvPicPr>
          <p:nvPr/>
        </p:nvPicPr>
        <p:blipFill>
          <a:blip r:embed="rId2"/>
          <a:srcRect t="4616" b="82922"/>
          <a:stretch>
            <a:fillRect/>
          </a:stretch>
        </p:blipFill>
        <p:spPr>
          <a:xfrm>
            <a:off x="371163" y="639860"/>
            <a:ext cx="5712486" cy="620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pasted-image.tiff"/>
          <p:cNvPicPr>
            <a:picLocks noChangeAspect="1"/>
          </p:cNvPicPr>
          <p:nvPr/>
        </p:nvPicPr>
        <p:blipFill>
          <a:blip r:embed="rId2"/>
          <a:srcRect t="24258" b="44568"/>
          <a:stretch>
            <a:fillRect/>
          </a:stretch>
        </p:blipFill>
        <p:spPr>
          <a:xfrm>
            <a:off x="371163" y="1258935"/>
            <a:ext cx="5712486" cy="1553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pasted-image.tiff"/>
          <p:cNvPicPr>
            <a:picLocks noChangeAspect="1"/>
          </p:cNvPicPr>
          <p:nvPr/>
        </p:nvPicPr>
        <p:blipFill>
          <a:blip r:embed="rId2"/>
          <a:srcRect t="94263" b="473"/>
          <a:stretch>
            <a:fillRect/>
          </a:stretch>
        </p:blipFill>
        <p:spPr>
          <a:xfrm>
            <a:off x="371163" y="3199625"/>
            <a:ext cx="5712486" cy="262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0" y="3467414"/>
            <a:ext cx="5733927" cy="1572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rgbClr val="D8D8D8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552" name="Shape 55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5B0D0E">
              <a:alpha val="65882"/>
            </a:srgbClr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3200">
                <a:latin typeface="Raleway"/>
                <a:ea typeface="Raleway"/>
                <a:cs typeface="Raleway"/>
                <a:sym typeface="Raleway"/>
              </a:defRPr>
            </a:pPr>
            <a:endParaRPr lang="pt-BR" dirty="0"/>
          </a:p>
        </p:txBody>
      </p:sp>
      <p:sp>
        <p:nvSpPr>
          <p:cNvPr id="553" name="Shape 553"/>
          <p:cNvSpPr/>
          <p:nvPr/>
        </p:nvSpPr>
        <p:spPr>
          <a:xfrm>
            <a:off x="1050575" y="1405867"/>
            <a:ext cx="7221900" cy="147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/>
          <a:p>
            <a:pPr algn="ctr" rtl="0">
              <a:lnSpc>
                <a:spcPct val="140000"/>
              </a:lnSpc>
              <a:defRPr sz="3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pt-BR" dirty="0"/>
              <a:t>PIPELINES</a:t>
            </a:r>
          </a:p>
          <a:p>
            <a:pPr algn="ctr" rtl="0">
              <a:lnSpc>
                <a:spcPct val="140000"/>
              </a:lnSpc>
              <a:defRPr sz="3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pt-BR" dirty="0"/>
              <a:t>Alguns atributos</a:t>
            </a:r>
          </a:p>
        </p:txBody>
      </p:sp>
      <p:sp>
        <p:nvSpPr>
          <p:cNvPr id="554" name="Shape 554"/>
          <p:cNvSpPr/>
          <p:nvPr/>
        </p:nvSpPr>
        <p:spPr>
          <a:xfrm>
            <a:off x="4009261" y="2726667"/>
            <a:ext cx="1122901" cy="11229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555" name="Shape 555"/>
          <p:cNvSpPr/>
          <p:nvPr/>
        </p:nvSpPr>
        <p:spPr>
          <a:xfrm>
            <a:off x="4373767" y="3071749"/>
            <a:ext cx="393901" cy="43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24" y="11792"/>
                </a:moveTo>
                <a:cubicBezTo>
                  <a:pt x="7438" y="11792"/>
                  <a:pt x="7152" y="12026"/>
                  <a:pt x="7152" y="12259"/>
                </a:cubicBezTo>
                <a:cubicBezTo>
                  <a:pt x="7152" y="12610"/>
                  <a:pt x="7438" y="12726"/>
                  <a:pt x="7724" y="12726"/>
                </a:cubicBezTo>
                <a:cubicBezTo>
                  <a:pt x="8154" y="12726"/>
                  <a:pt x="8440" y="12610"/>
                  <a:pt x="8440" y="12259"/>
                </a:cubicBezTo>
                <a:cubicBezTo>
                  <a:pt x="8440" y="12026"/>
                  <a:pt x="8154" y="11792"/>
                  <a:pt x="7724" y="11792"/>
                </a:cubicBezTo>
                <a:close/>
                <a:moveTo>
                  <a:pt x="10728" y="13777"/>
                </a:moveTo>
                <a:cubicBezTo>
                  <a:pt x="10156" y="13777"/>
                  <a:pt x="9584" y="14244"/>
                  <a:pt x="9584" y="14711"/>
                </a:cubicBezTo>
                <a:cubicBezTo>
                  <a:pt x="9584" y="15295"/>
                  <a:pt x="10156" y="15762"/>
                  <a:pt x="10728" y="15762"/>
                </a:cubicBezTo>
                <a:cubicBezTo>
                  <a:pt x="11444" y="15762"/>
                  <a:pt x="12016" y="15295"/>
                  <a:pt x="12016" y="14711"/>
                </a:cubicBezTo>
                <a:cubicBezTo>
                  <a:pt x="12016" y="14244"/>
                  <a:pt x="11444" y="13777"/>
                  <a:pt x="10728" y="13777"/>
                </a:cubicBezTo>
                <a:close/>
                <a:moveTo>
                  <a:pt x="6008" y="15762"/>
                </a:moveTo>
                <a:cubicBezTo>
                  <a:pt x="5293" y="15762"/>
                  <a:pt x="4720" y="16229"/>
                  <a:pt x="4720" y="16696"/>
                </a:cubicBezTo>
                <a:cubicBezTo>
                  <a:pt x="4720" y="17280"/>
                  <a:pt x="5293" y="17747"/>
                  <a:pt x="6008" y="17747"/>
                </a:cubicBezTo>
                <a:cubicBezTo>
                  <a:pt x="6580" y="17747"/>
                  <a:pt x="7152" y="17280"/>
                  <a:pt x="7152" y="16696"/>
                </a:cubicBezTo>
                <a:cubicBezTo>
                  <a:pt x="7152" y="16229"/>
                  <a:pt x="6580" y="15762"/>
                  <a:pt x="6008" y="15762"/>
                </a:cubicBezTo>
                <a:close/>
                <a:moveTo>
                  <a:pt x="16879" y="7823"/>
                </a:moveTo>
                <a:cubicBezTo>
                  <a:pt x="16879" y="2919"/>
                  <a:pt x="16879" y="2919"/>
                  <a:pt x="16879" y="2919"/>
                </a:cubicBezTo>
                <a:cubicBezTo>
                  <a:pt x="18024" y="2919"/>
                  <a:pt x="18024" y="2919"/>
                  <a:pt x="18024" y="2919"/>
                </a:cubicBezTo>
                <a:cubicBezTo>
                  <a:pt x="18739" y="2919"/>
                  <a:pt x="19311" y="2452"/>
                  <a:pt x="19311" y="1985"/>
                </a:cubicBezTo>
                <a:cubicBezTo>
                  <a:pt x="19311" y="934"/>
                  <a:pt x="19311" y="934"/>
                  <a:pt x="19311" y="934"/>
                </a:cubicBezTo>
                <a:cubicBezTo>
                  <a:pt x="19311" y="467"/>
                  <a:pt x="18739" y="0"/>
                  <a:pt x="18024" y="0"/>
                </a:cubicBezTo>
                <a:cubicBezTo>
                  <a:pt x="3576" y="0"/>
                  <a:pt x="3576" y="0"/>
                  <a:pt x="3576" y="0"/>
                </a:cubicBezTo>
                <a:cubicBezTo>
                  <a:pt x="2861" y="0"/>
                  <a:pt x="2289" y="467"/>
                  <a:pt x="2289" y="934"/>
                </a:cubicBezTo>
                <a:cubicBezTo>
                  <a:pt x="2289" y="1985"/>
                  <a:pt x="2289" y="1985"/>
                  <a:pt x="2289" y="1985"/>
                </a:cubicBezTo>
                <a:cubicBezTo>
                  <a:pt x="2289" y="2452"/>
                  <a:pt x="2861" y="2919"/>
                  <a:pt x="3576" y="2919"/>
                </a:cubicBezTo>
                <a:cubicBezTo>
                  <a:pt x="4720" y="2919"/>
                  <a:pt x="4720" y="2919"/>
                  <a:pt x="4720" y="2919"/>
                </a:cubicBezTo>
                <a:cubicBezTo>
                  <a:pt x="4720" y="7823"/>
                  <a:pt x="4720" y="7823"/>
                  <a:pt x="4720" y="7823"/>
                </a:cubicBezTo>
                <a:cubicBezTo>
                  <a:pt x="1860" y="9457"/>
                  <a:pt x="0" y="12143"/>
                  <a:pt x="0" y="15295"/>
                </a:cubicBezTo>
                <a:cubicBezTo>
                  <a:pt x="0" y="17747"/>
                  <a:pt x="1287" y="20082"/>
                  <a:pt x="3290" y="21600"/>
                </a:cubicBezTo>
                <a:cubicBezTo>
                  <a:pt x="18310" y="21600"/>
                  <a:pt x="18310" y="21600"/>
                  <a:pt x="18310" y="21600"/>
                </a:cubicBezTo>
                <a:cubicBezTo>
                  <a:pt x="20312" y="20082"/>
                  <a:pt x="21600" y="17747"/>
                  <a:pt x="21600" y="15295"/>
                </a:cubicBezTo>
                <a:cubicBezTo>
                  <a:pt x="21600" y="12143"/>
                  <a:pt x="19740" y="9457"/>
                  <a:pt x="16879" y="7823"/>
                </a:cubicBezTo>
                <a:close/>
                <a:moveTo>
                  <a:pt x="3576" y="1985"/>
                </a:moveTo>
                <a:cubicBezTo>
                  <a:pt x="3576" y="934"/>
                  <a:pt x="3576" y="934"/>
                  <a:pt x="3576" y="934"/>
                </a:cubicBezTo>
                <a:cubicBezTo>
                  <a:pt x="18024" y="934"/>
                  <a:pt x="18024" y="934"/>
                  <a:pt x="18024" y="934"/>
                </a:cubicBezTo>
                <a:cubicBezTo>
                  <a:pt x="18024" y="1985"/>
                  <a:pt x="18024" y="1985"/>
                  <a:pt x="18024" y="1985"/>
                </a:cubicBezTo>
                <a:lnTo>
                  <a:pt x="3576" y="1985"/>
                </a:lnTo>
                <a:close/>
                <a:moveTo>
                  <a:pt x="15592" y="2919"/>
                </a:moveTo>
                <a:cubicBezTo>
                  <a:pt x="15592" y="4320"/>
                  <a:pt x="15592" y="4320"/>
                  <a:pt x="15592" y="4320"/>
                </a:cubicBezTo>
                <a:cubicBezTo>
                  <a:pt x="14448" y="4320"/>
                  <a:pt x="12874" y="4553"/>
                  <a:pt x="11157" y="5371"/>
                </a:cubicBezTo>
                <a:cubicBezTo>
                  <a:pt x="9155" y="6305"/>
                  <a:pt x="7295" y="5955"/>
                  <a:pt x="6008" y="5487"/>
                </a:cubicBezTo>
                <a:cubicBezTo>
                  <a:pt x="6008" y="2919"/>
                  <a:pt x="6008" y="2919"/>
                  <a:pt x="6008" y="2919"/>
                </a:cubicBezTo>
                <a:lnTo>
                  <a:pt x="15592" y="2919"/>
                </a:lnTo>
                <a:close/>
                <a:moveTo>
                  <a:pt x="17738" y="20666"/>
                </a:moveTo>
                <a:cubicBezTo>
                  <a:pt x="3862" y="20666"/>
                  <a:pt x="3862" y="20666"/>
                  <a:pt x="3862" y="20666"/>
                </a:cubicBezTo>
                <a:cubicBezTo>
                  <a:pt x="2146" y="19148"/>
                  <a:pt x="1144" y="17280"/>
                  <a:pt x="1144" y="15295"/>
                </a:cubicBezTo>
                <a:cubicBezTo>
                  <a:pt x="1144" y="12610"/>
                  <a:pt x="2718" y="10158"/>
                  <a:pt x="5436" y="8640"/>
                </a:cubicBezTo>
                <a:cubicBezTo>
                  <a:pt x="5722" y="8523"/>
                  <a:pt x="6008" y="8173"/>
                  <a:pt x="6008" y="7823"/>
                </a:cubicBezTo>
                <a:cubicBezTo>
                  <a:pt x="6008" y="6538"/>
                  <a:pt x="6008" y="6538"/>
                  <a:pt x="6008" y="6538"/>
                </a:cubicBezTo>
                <a:cubicBezTo>
                  <a:pt x="6723" y="6772"/>
                  <a:pt x="7581" y="6889"/>
                  <a:pt x="8440" y="6889"/>
                </a:cubicBezTo>
                <a:cubicBezTo>
                  <a:pt x="9441" y="6889"/>
                  <a:pt x="10585" y="6772"/>
                  <a:pt x="11730" y="6188"/>
                </a:cubicBezTo>
                <a:cubicBezTo>
                  <a:pt x="13303" y="5487"/>
                  <a:pt x="14591" y="5254"/>
                  <a:pt x="15592" y="5371"/>
                </a:cubicBezTo>
                <a:cubicBezTo>
                  <a:pt x="15592" y="7823"/>
                  <a:pt x="15592" y="7823"/>
                  <a:pt x="15592" y="7823"/>
                </a:cubicBezTo>
                <a:cubicBezTo>
                  <a:pt x="15592" y="8173"/>
                  <a:pt x="15878" y="8523"/>
                  <a:pt x="16164" y="8640"/>
                </a:cubicBezTo>
                <a:cubicBezTo>
                  <a:pt x="18882" y="10158"/>
                  <a:pt x="20456" y="12610"/>
                  <a:pt x="20456" y="15295"/>
                </a:cubicBezTo>
                <a:cubicBezTo>
                  <a:pt x="20456" y="17280"/>
                  <a:pt x="19454" y="19148"/>
                  <a:pt x="17738" y="20666"/>
                </a:cubicBezTo>
                <a:close/>
                <a:moveTo>
                  <a:pt x="16164" y="15762"/>
                </a:moveTo>
                <a:cubicBezTo>
                  <a:pt x="15878" y="15762"/>
                  <a:pt x="15592" y="15996"/>
                  <a:pt x="15592" y="16229"/>
                </a:cubicBezTo>
                <a:cubicBezTo>
                  <a:pt x="15592" y="16463"/>
                  <a:pt x="15878" y="16696"/>
                  <a:pt x="16164" y="16696"/>
                </a:cubicBezTo>
                <a:cubicBezTo>
                  <a:pt x="16593" y="16696"/>
                  <a:pt x="16879" y="16463"/>
                  <a:pt x="16879" y="16229"/>
                </a:cubicBezTo>
                <a:cubicBezTo>
                  <a:pt x="16879" y="15996"/>
                  <a:pt x="16593" y="15762"/>
                  <a:pt x="16164" y="15762"/>
                </a:cubicBezTo>
                <a:close/>
                <a:moveTo>
                  <a:pt x="12588" y="8873"/>
                </a:moveTo>
                <a:cubicBezTo>
                  <a:pt x="11587" y="8873"/>
                  <a:pt x="10728" y="9457"/>
                  <a:pt x="10728" y="10275"/>
                </a:cubicBezTo>
                <a:cubicBezTo>
                  <a:pt x="10728" y="11092"/>
                  <a:pt x="11587" y="11792"/>
                  <a:pt x="12588" y="11792"/>
                </a:cubicBezTo>
                <a:cubicBezTo>
                  <a:pt x="13589" y="11792"/>
                  <a:pt x="14448" y="11092"/>
                  <a:pt x="14448" y="10275"/>
                </a:cubicBezTo>
                <a:cubicBezTo>
                  <a:pt x="14448" y="9457"/>
                  <a:pt x="13589" y="8873"/>
                  <a:pt x="12588" y="8873"/>
                </a:cubicBezTo>
                <a:close/>
                <a:moveTo>
                  <a:pt x="12588" y="10858"/>
                </a:moveTo>
                <a:cubicBezTo>
                  <a:pt x="12302" y="10858"/>
                  <a:pt x="12016" y="10625"/>
                  <a:pt x="12016" y="10275"/>
                </a:cubicBezTo>
                <a:cubicBezTo>
                  <a:pt x="12016" y="10041"/>
                  <a:pt x="12302" y="9807"/>
                  <a:pt x="12588" y="9807"/>
                </a:cubicBezTo>
                <a:cubicBezTo>
                  <a:pt x="12874" y="9807"/>
                  <a:pt x="13160" y="10041"/>
                  <a:pt x="13160" y="10275"/>
                </a:cubicBezTo>
                <a:cubicBezTo>
                  <a:pt x="13160" y="10625"/>
                  <a:pt x="12874" y="10858"/>
                  <a:pt x="12588" y="10858"/>
                </a:cubicBezTo>
                <a:close/>
                <a:moveTo>
                  <a:pt x="12588" y="17747"/>
                </a:moveTo>
                <a:cubicBezTo>
                  <a:pt x="12302" y="17747"/>
                  <a:pt x="12016" y="17980"/>
                  <a:pt x="12016" y="18214"/>
                </a:cubicBezTo>
                <a:cubicBezTo>
                  <a:pt x="12016" y="18447"/>
                  <a:pt x="12302" y="18681"/>
                  <a:pt x="12588" y="18681"/>
                </a:cubicBezTo>
                <a:cubicBezTo>
                  <a:pt x="12874" y="18681"/>
                  <a:pt x="13160" y="18447"/>
                  <a:pt x="13160" y="18214"/>
                </a:cubicBezTo>
                <a:cubicBezTo>
                  <a:pt x="13160" y="17980"/>
                  <a:pt x="12874" y="17747"/>
                  <a:pt x="12588" y="1774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rtlCol="0"/>
          <a:lstStyle/>
          <a:p>
            <a:pPr rtl="0"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PIPELINES: MAKE_PIPELINE()</a:t>
            </a:r>
          </a:p>
        </p:txBody>
      </p:sp>
      <p:sp>
        <p:nvSpPr>
          <p:cNvPr id="558" name="Shape 558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18</a:t>
            </a:fld>
            <a:endParaRPr lang="pt-BR" dirty="0"/>
          </a:p>
        </p:txBody>
      </p:sp>
      <p:sp>
        <p:nvSpPr>
          <p:cNvPr id="559" name="Shape 559"/>
          <p:cNvSpPr/>
          <p:nvPr/>
        </p:nvSpPr>
        <p:spPr>
          <a:xfrm>
            <a:off x="423590" y="639860"/>
            <a:ext cx="8342555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>
            <a:lvl1pPr>
              <a:lnSpc>
                <a:spcPct val="120000"/>
              </a:lnSpc>
            </a:lvl1pPr>
          </a:lstStyle>
          <a:p>
            <a:pPr rtl="0"/>
            <a:r>
              <a:rPr lang="pt-BR" dirty="0"/>
              <a:t>Outra maneira de criar um pipeline é usar o comando make_pipeline.</a:t>
            </a:r>
          </a:p>
        </p:txBody>
      </p:sp>
      <p:pic>
        <p:nvPicPr>
          <p:cNvPr id="560" name="pasted-image.tiff"/>
          <p:cNvPicPr>
            <a:picLocks noChangeAspect="1"/>
          </p:cNvPicPr>
          <p:nvPr/>
        </p:nvPicPr>
        <p:blipFill>
          <a:blip r:embed="rId2"/>
          <a:srcRect b="62299"/>
          <a:stretch>
            <a:fillRect/>
          </a:stretch>
        </p:blipFill>
        <p:spPr>
          <a:xfrm>
            <a:off x="479455" y="953732"/>
            <a:ext cx="6601469" cy="2265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asted-image.tiff"/>
          <p:cNvPicPr>
            <a:picLocks noChangeAspect="1"/>
          </p:cNvPicPr>
          <p:nvPr/>
        </p:nvPicPr>
        <p:blipFill>
          <a:blip r:embed="rId2"/>
          <a:srcRect t="40396" b="31476"/>
          <a:stretch>
            <a:fillRect/>
          </a:stretch>
        </p:blipFill>
        <p:spPr>
          <a:xfrm>
            <a:off x="406870" y="3529885"/>
            <a:ext cx="4305938" cy="1102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asted-image.tiff"/>
          <p:cNvPicPr>
            <a:picLocks noChangeAspect="1"/>
          </p:cNvPicPr>
          <p:nvPr/>
        </p:nvPicPr>
        <p:blipFill>
          <a:blip r:embed="rId2"/>
          <a:srcRect t="69608"/>
          <a:stretch>
            <a:fillRect/>
          </a:stretch>
        </p:blipFill>
        <p:spPr>
          <a:xfrm>
            <a:off x="4717460" y="3419060"/>
            <a:ext cx="4306145" cy="1191064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Shape 563"/>
          <p:cNvSpPr/>
          <p:nvPr/>
        </p:nvSpPr>
        <p:spPr>
          <a:xfrm>
            <a:off x="400722" y="3237967"/>
            <a:ext cx="8342556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>
            <a:lvl1pPr>
              <a:lnSpc>
                <a:spcPct val="120000"/>
              </a:lnSpc>
            </a:lvl1pPr>
          </a:lstStyle>
          <a:p>
            <a:pPr rtl="0"/>
            <a:r>
              <a:rPr lang="pt-BR" dirty="0"/>
              <a:t>Os dois pipelines criados são idênticos.</a:t>
            </a:r>
          </a:p>
        </p:txBody>
      </p:sp>
      <p:sp>
        <p:nvSpPr>
          <p:cNvPr id="564" name="Shape 564"/>
          <p:cNvSpPr/>
          <p:nvPr/>
        </p:nvSpPr>
        <p:spPr>
          <a:xfrm>
            <a:off x="315535" y="4711973"/>
            <a:ext cx="852573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rtl="0"/>
            <a:r>
              <a:rPr lang="pt-BR" dirty="0"/>
              <a:t>Para make_pipeline, não é necessário dar um nome a cada passo, eles são informados automaticamente </a:t>
            </a:r>
            <a:br>
              <a:rPr lang="pt-BR" dirty="0"/>
            </a:br>
            <a:r>
              <a:rPr lang="pt-BR" dirty="0"/>
              <a:t>pelo transformador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PIPELINES: ATRIBUTOS</a:t>
            </a:r>
          </a:p>
        </p:txBody>
      </p:sp>
      <p:sp>
        <p:nvSpPr>
          <p:cNvPr id="567" name="Shape 567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19</a:t>
            </a:fld>
            <a:endParaRPr lang="pt-BR" dirty="0"/>
          </a:p>
        </p:txBody>
      </p:sp>
      <p:sp>
        <p:nvSpPr>
          <p:cNvPr id="568" name="Shape 568"/>
          <p:cNvSpPr/>
          <p:nvPr/>
        </p:nvSpPr>
        <p:spPr>
          <a:xfrm>
            <a:off x="381108" y="639860"/>
            <a:ext cx="8564138" cy="2208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defTabSz="457200" rtl="0">
              <a:lnSpc>
                <a:spcPts val="3500"/>
              </a:lnSpc>
              <a:spcBef>
                <a:spcPts val="1200"/>
              </a:spcBef>
              <a:defRPr sz="1500"/>
            </a:pPr>
            <a:r>
              <a:rPr lang="pt-BR" dirty="0"/>
              <a:t>Os estimadores do pipeline são salvos como uma lista no atributo </a:t>
            </a:r>
            <a:r>
              <a:rPr lang="pt-BR" i="1" dirty="0"/>
              <a:t>steps</a:t>
            </a:r>
            <a:r>
              <a:rPr lang="pt-BR" dirty="0"/>
              <a:t>:</a:t>
            </a:r>
            <a:br>
              <a:rPr lang="pt-BR" dirty="0"/>
            </a:br>
            <a:br>
              <a:rPr lang="pt-BR" dirty="0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pt-BR" sz="1300" b="1" dirty="0">
                <a:solidFill>
                  <a:srgbClr val="C65D08"/>
                </a:solidFill>
                <a:latin typeface="Times"/>
                <a:ea typeface="Times"/>
                <a:cs typeface="Times"/>
                <a:sym typeface="Times"/>
              </a:rPr>
              <a:t>&gt;&gt;&gt; </a:t>
            </a:r>
            <a:r>
              <a:rPr lang="pt-BR" sz="1300" dirty="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rPr>
              <a:t>pipe</a:t>
            </a:r>
            <a:r>
              <a:rPr lang="pt-BR" sz="1300" dirty="0">
                <a:solidFill>
                  <a:srgbClr val="232323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sz="13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300" dirty="0">
                <a:solidFill>
                  <a:srgbClr val="666666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sz="1300" dirty="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rPr>
              <a:t>steps[</a:t>
            </a:r>
            <a:r>
              <a:rPr lang="pt-BR" sz="1300" dirty="0">
                <a:solidFill>
                  <a:srgbClr val="232323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sz="1300" dirty="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300" dirty="0">
                <a:solidFill>
                  <a:srgbClr val="20805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sz="1300" dirty="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endParaRPr lang="pt-BR" sz="1200" dirty="0"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lnSpc>
                <a:spcPts val="3000"/>
              </a:lnSpc>
              <a:defRPr sz="130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('reduce_dim', PCA(copy=True, iterated_power=‘auto',n_components=None, random_state=None, svd_solver='auto', tol=0.0, whiten=False))</a:t>
            </a:r>
          </a:p>
        </p:txBody>
      </p:sp>
      <p:sp>
        <p:nvSpPr>
          <p:cNvPr id="569" name="Shape 569"/>
          <p:cNvSpPr/>
          <p:nvPr/>
        </p:nvSpPr>
        <p:spPr>
          <a:xfrm>
            <a:off x="318376" y="2058484"/>
            <a:ext cx="8507248" cy="184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defTabSz="457200" rtl="0">
              <a:lnSpc>
                <a:spcPts val="3500"/>
              </a:lnSpc>
              <a:spcBef>
                <a:spcPts val="1200"/>
              </a:spcBef>
              <a:defRPr sz="1500">
                <a:solidFill>
                  <a:srgbClr val="232323"/>
                </a:solidFill>
              </a:defRPr>
            </a:pPr>
            <a:r>
              <a:rPr lang="pt-BR" dirty="0"/>
              <a:t>… e como um dict em </a:t>
            </a:r>
            <a:r>
              <a:rPr lang="pt-BR" i="1" dirty="0"/>
              <a:t>named_steps</a:t>
            </a:r>
            <a:r>
              <a:rPr lang="pt-BR" dirty="0"/>
              <a:t> :  </a:t>
            </a:r>
            <a:endParaRPr lang="pt-BR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lnSpc>
                <a:spcPts val="3000"/>
              </a:lnSpc>
              <a:spcBef>
                <a:spcPts val="1200"/>
              </a:spcBef>
              <a:defRPr sz="130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b="1" dirty="0">
                <a:solidFill>
                  <a:srgbClr val="C65D08"/>
                </a:solidFill>
                <a:latin typeface="Times"/>
                <a:ea typeface="Times"/>
                <a:cs typeface="Times"/>
                <a:sym typeface="Times"/>
              </a:rPr>
              <a:t>&gt;&gt;&gt; </a:t>
            </a:r>
            <a:r>
              <a:rPr lang="pt-BR" dirty="0"/>
              <a:t>pipe . named_steps[ 'reduce_dim' ]</a:t>
            </a:r>
            <a:br>
              <a:rPr lang="pt-BR" dirty="0">
                <a:solidFill>
                  <a:srgbClr val="232323"/>
                </a:solidFill>
              </a:rPr>
            </a:br>
            <a:r>
              <a:rPr lang="pt-BR" dirty="0"/>
              <a:t>PCA(copy=True, iterated_power='auto', n_components=None, random_state=None, svd_solver='auto', tol=0.0, whiten=False)</a:t>
            </a:r>
          </a:p>
        </p:txBody>
      </p:sp>
      <p:sp>
        <p:nvSpPr>
          <p:cNvPr id="570" name="Shape 570"/>
          <p:cNvSpPr/>
          <p:nvPr/>
        </p:nvSpPr>
        <p:spPr>
          <a:xfrm>
            <a:off x="274796" y="3227415"/>
            <a:ext cx="8507248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defTabSz="457200" rtl="0">
              <a:lnSpc>
                <a:spcPts val="3600"/>
              </a:lnSpc>
              <a:spcBef>
                <a:spcPts val="1200"/>
              </a:spcBef>
              <a:defRPr sz="1500">
                <a:solidFill>
                  <a:srgbClr val="1D1E23"/>
                </a:solidFill>
              </a:defRPr>
            </a:pPr>
            <a:r>
              <a:rPr lang="pt-BR" dirty="0"/>
              <a:t>É possível acessar os parâmetros de um estimador usando </a:t>
            </a:r>
            <a:r>
              <a:rPr lang="pt-BR" sz="1600" i="1" dirty="0">
                <a:solidFill>
                  <a:srgbClr val="232323"/>
                </a:solidFill>
              </a:rPr>
              <a:t>&lt;</a:t>
            </a:r>
            <a:r>
              <a:rPr lang="pt-BR" i="1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sz="1600" i="1" dirty="0">
                <a:solidFill>
                  <a:srgbClr val="232323"/>
                </a:solidFill>
              </a:rPr>
              <a:t>estimador&gt;__&lt;parâmetro&gt;</a:t>
            </a:r>
            <a:r>
              <a:rPr lang="pt-BR" sz="1600" dirty="0">
                <a:solidFill>
                  <a:srgbClr val="232323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dirty="0"/>
              <a:t>: </a:t>
            </a:r>
            <a:endParaRPr lang="pt-BR" sz="12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lnSpc>
                <a:spcPts val="3000"/>
              </a:lnSpc>
              <a:spcBef>
                <a:spcPts val="1200"/>
              </a:spcBef>
              <a:defRPr sz="130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b="1" dirty="0">
                <a:solidFill>
                  <a:srgbClr val="C65D08"/>
                </a:solidFill>
                <a:latin typeface="Times"/>
                <a:ea typeface="Times"/>
                <a:cs typeface="Times"/>
                <a:sym typeface="Times"/>
              </a:rPr>
              <a:t>&gt;&gt;&gt; </a:t>
            </a:r>
            <a:r>
              <a:rPr lang="pt-BR" dirty="0"/>
              <a:t>pipe.set_params(</a:t>
            </a:r>
            <a:r>
              <a:rPr lang="pt-BR" b="1" dirty="0">
                <a:solidFill>
                  <a:srgbClr val="232323"/>
                </a:solidFill>
              </a:rPr>
              <a:t>clf__C</a:t>
            </a:r>
            <a:r>
              <a:rPr lang="pt-BR" b="1" dirty="0">
                <a:solidFill>
                  <a:srgbClr val="232323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b="1" dirty="0">
                <a:solidFill>
                  <a:srgbClr val="666666"/>
                </a:solidFill>
              </a:rPr>
              <a:t>=</a:t>
            </a:r>
            <a:r>
              <a:rPr lang="pt-BR" b="1" dirty="0">
                <a:solidFill>
                  <a:srgbClr val="666666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b="1" dirty="0">
                <a:solidFill>
                  <a:srgbClr val="208050"/>
                </a:solidFill>
              </a:rPr>
              <a:t>10</a:t>
            </a:r>
            <a:r>
              <a:rPr lang="pt-BR" dirty="0"/>
              <a:t> ) </a:t>
            </a:r>
            <a:endParaRPr lang="pt-BR" dirty="0">
              <a:solidFill>
                <a:srgbClr val="232323"/>
              </a:solidFill>
            </a:endParaRPr>
          </a:p>
          <a:p>
            <a:pPr defTabSz="457200" rtl="0">
              <a:lnSpc>
                <a:spcPts val="3000"/>
              </a:lnSpc>
              <a:spcBef>
                <a:spcPts val="1200"/>
              </a:spcBef>
              <a:defRPr sz="130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Pipeline(steps=[('reduce_dim', PCA(copy=True,iterated_power=‘auto', n_components=None, random_state=None,svd_solver='auto', tol=0.0,whiten=False)), ('</a:t>
            </a:r>
            <a:r>
              <a:rPr lang="pt-BR" b="1" dirty="0"/>
              <a:t>clf</a:t>
            </a:r>
            <a:r>
              <a:rPr lang="pt-BR" dirty="0"/>
              <a:t>', SVC(</a:t>
            </a:r>
            <a:r>
              <a:rPr lang="pt-BR" b="1" dirty="0"/>
              <a:t>C=10</a:t>
            </a:r>
            <a:r>
              <a:rPr lang="pt-BR" dirty="0"/>
              <a:t>, cache_size=200,class_weight=None,coef0=0.0, decision_function_shape=None, degree=3,gamma='auto',kernel='rbf', max_iter=-1, probability=False,random_state=None,shrinking=True, tol=0.001, verbose=False))])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/>
          </p:cNvSpPr>
          <p:nvPr>
            <p:ph type="ctrTitle"/>
          </p:nvPr>
        </p:nvSpPr>
        <p:spPr>
          <a:xfrm>
            <a:off x="685800" y="2203117"/>
            <a:ext cx="7772400" cy="1102519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PIPELINES</a:t>
            </a:r>
            <a:endParaRPr lang="pt-BR" sz="2000" b="0" dirty="0"/>
          </a:p>
        </p:txBody>
      </p:sp>
      <p:sp>
        <p:nvSpPr>
          <p:cNvPr id="444" name="Shape 444"/>
          <p:cNvSpPr>
            <a:spLocks noGrp="1"/>
          </p:cNvSpPr>
          <p:nvPr>
            <p:ph type="sldNum" sz="quarter" idx="2"/>
          </p:nvPr>
        </p:nvSpPr>
        <p:spPr>
          <a:xfrm>
            <a:off x="8515963" y="5262346"/>
            <a:ext cx="170837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2</a:t>
            </a:fld>
            <a:endParaRPr lang="pt-BR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PIPELINES: ATRIBUTOS (cont.)</a:t>
            </a:r>
          </a:p>
        </p:txBody>
      </p:sp>
      <p:sp>
        <p:nvSpPr>
          <p:cNvPr id="573" name="Shape 573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20</a:t>
            </a:fld>
            <a:endParaRPr lang="pt-BR" dirty="0"/>
          </a:p>
        </p:txBody>
      </p:sp>
      <p:sp>
        <p:nvSpPr>
          <p:cNvPr id="574" name="Shape 574"/>
          <p:cNvSpPr/>
          <p:nvPr/>
        </p:nvSpPr>
        <p:spPr>
          <a:xfrm>
            <a:off x="517256" y="1115449"/>
            <a:ext cx="8109489" cy="6170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defTabSz="457200" rtl="0">
              <a:lnSpc>
                <a:spcPts val="3500"/>
              </a:lnSpc>
              <a:spcBef>
                <a:spcPts val="1200"/>
              </a:spcBef>
              <a:defRPr sz="1500">
                <a:solidFill>
                  <a:srgbClr val="1D1E23"/>
                </a:solidFill>
              </a:defRPr>
            </a:pPr>
            <a:r>
              <a:rPr lang="pt-BR" dirty="0"/>
              <a:t>Dentro de um Pipeline, cada passo individual pode ser substituído como se fosse um parâmetro, e também pode ser ignorado se for não final e configurado como </a:t>
            </a:r>
            <a:r>
              <a:rPr lang="pt-BR" i="1" dirty="0"/>
              <a:t>None</a:t>
            </a:r>
            <a:r>
              <a:rPr lang="pt-BR" dirty="0"/>
              <a:t>:</a:t>
            </a:r>
            <a:endParaRPr lang="pt-BR" i="1" dirty="0"/>
          </a:p>
          <a:p>
            <a:pPr defTabSz="457200" rtl="0">
              <a:lnSpc>
                <a:spcPts val="3500"/>
              </a:lnSpc>
              <a:spcBef>
                <a:spcPts val="1200"/>
              </a:spcBef>
              <a:defRPr sz="1500">
                <a:solidFill>
                  <a:srgbClr val="1D1E23"/>
                </a:solidFill>
              </a:defRPr>
            </a:pPr>
            <a:endParaRPr lang="pt-BR" sz="12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indent="-457200" defTabSz="457200" rtl="0">
              <a:lnSpc>
                <a:spcPts val="30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1300" b="1">
                <a:solidFill>
                  <a:srgbClr val="0D84B5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pt-BR" dirty="0"/>
              <a:t>		&gt;&gt;&gt;  </a:t>
            </a:r>
            <a:r>
              <a:rPr lang="pt-BR" b="0" dirty="0">
                <a:solidFill>
                  <a:srgbClr val="C65D08"/>
                </a:solidFill>
              </a:rPr>
              <a:t> </a:t>
            </a:r>
            <a:r>
              <a:rPr lang="pt-BR" dirty="0"/>
              <a:t>from</a:t>
            </a:r>
            <a:r>
              <a:rPr lang="pt-BR" b="0" dirty="0">
                <a:solidFill>
                  <a:srgbClr val="01701F"/>
                </a:solidFill>
              </a:rPr>
              <a:t> </a:t>
            </a:r>
            <a:r>
              <a:rPr lang="pt-BR" dirty="0"/>
              <a:t>sklearn.linear_model</a:t>
            </a:r>
            <a:r>
              <a:rPr lang="pt-BR" b="0" dirty="0"/>
              <a:t> </a:t>
            </a:r>
            <a:r>
              <a:rPr lang="pt-BR" dirty="0"/>
              <a:t>import</a:t>
            </a:r>
            <a:r>
              <a:rPr lang="pt-BR" b="0" dirty="0">
                <a:solidFill>
                  <a:srgbClr val="01701F"/>
                </a:solidFill>
              </a:rPr>
              <a:t> </a:t>
            </a:r>
            <a:r>
              <a:rPr lang="pt-BR" b="0" dirty="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rPr>
              <a:t>LogisticRegression </a:t>
            </a:r>
            <a:endParaRPr lang="pt-BR" sz="1200" b="0" dirty="0">
              <a:solidFill>
                <a:srgbClr val="000000"/>
              </a:solidFill>
            </a:endParaRPr>
          </a:p>
          <a:p>
            <a:pPr marL="457200" indent="-457200" defTabSz="457200" rtl="0">
              <a:lnSpc>
                <a:spcPts val="30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130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b="1" dirty="0">
                <a:solidFill>
                  <a:srgbClr val="C65D08"/>
                </a:solidFill>
                <a:latin typeface="Times"/>
                <a:ea typeface="Times"/>
                <a:cs typeface="Times"/>
                <a:sym typeface="Times"/>
              </a:rPr>
              <a:t>		&gt;&gt;&gt;  </a:t>
            </a:r>
            <a:r>
              <a:rPr lang="pt-BR" dirty="0"/>
              <a:t> params = dict (reduce_dim = [ </a:t>
            </a:r>
            <a:r>
              <a:rPr lang="pt-BR" b="1" dirty="0">
                <a:solidFill>
                  <a:srgbClr val="01701F"/>
                </a:solidFill>
                <a:latin typeface="Times"/>
                <a:ea typeface="Times"/>
                <a:cs typeface="Times"/>
                <a:sym typeface="Times"/>
              </a:rPr>
              <a:t>None</a:t>
            </a:r>
            <a:r>
              <a:rPr lang="pt-BR" dirty="0"/>
              <a:t> , PCA( 5 ), PCA( 10 )], </a:t>
            </a:r>
            <a:endParaRPr lang="pt-BR" sz="12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indent="-457200" defTabSz="457200" rtl="0">
              <a:lnSpc>
                <a:spcPts val="30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130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b="1" dirty="0">
                <a:solidFill>
                  <a:srgbClr val="C65D08"/>
                </a:solidFill>
                <a:latin typeface="Times"/>
                <a:ea typeface="Times"/>
                <a:cs typeface="Times"/>
                <a:sym typeface="Times"/>
              </a:rPr>
              <a:t>		...  </a:t>
            </a:r>
            <a:r>
              <a:rPr lang="pt-BR" dirty="0"/>
              <a:t>                                      clf = [SVC(), LogisticRegression()], </a:t>
            </a:r>
            <a:endParaRPr lang="pt-BR" sz="12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indent="-457200" defTabSz="457200" rtl="0">
              <a:lnSpc>
                <a:spcPts val="30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1300" b="1">
                <a:solidFill>
                  <a:srgbClr val="C65D08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pt-BR" dirty="0"/>
              <a:t>		...  </a:t>
            </a:r>
            <a:r>
              <a:rPr lang="pt-BR" b="0" dirty="0"/>
              <a:t>                                      </a:t>
            </a:r>
            <a:r>
              <a:rPr lang="pt-BR" b="0" dirty="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rPr>
              <a:t>clf__C</a:t>
            </a:r>
            <a:r>
              <a:rPr lang="pt-BR" b="0" dirty="0">
                <a:solidFill>
                  <a:srgbClr val="232323"/>
                </a:solidFill>
              </a:rPr>
              <a:t> </a:t>
            </a:r>
            <a:r>
              <a:rPr lang="pt-BR" b="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b="0" dirty="0">
                <a:solidFill>
                  <a:srgbClr val="666666"/>
                </a:solidFill>
              </a:rPr>
              <a:t> </a:t>
            </a:r>
            <a:r>
              <a:rPr lang="pt-BR" b="0" dirty="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 b="0" dirty="0">
                <a:solidFill>
                  <a:srgbClr val="232323"/>
                </a:solidFill>
              </a:rPr>
              <a:t> </a:t>
            </a:r>
            <a:r>
              <a:rPr lang="pt-BR" b="0" dirty="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pt-BR" b="0" dirty="0">
                <a:solidFill>
                  <a:srgbClr val="208050"/>
                </a:solidFill>
              </a:rPr>
              <a:t> </a:t>
            </a:r>
            <a:r>
              <a:rPr lang="pt-BR" b="0" dirty="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b="0" dirty="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pt-BR" b="0" dirty="0">
                <a:solidFill>
                  <a:srgbClr val="208050"/>
                </a:solidFill>
              </a:rPr>
              <a:t> </a:t>
            </a:r>
            <a:r>
              <a:rPr lang="pt-BR" b="0" dirty="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b="0" dirty="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pt-BR" b="0" dirty="0">
                <a:solidFill>
                  <a:srgbClr val="208050"/>
                </a:solidFill>
              </a:rPr>
              <a:t> </a:t>
            </a:r>
            <a:r>
              <a:rPr lang="pt-BR" b="0" dirty="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br>
              <a:rPr lang="pt-BR" sz="1200" b="0" dirty="0">
                <a:solidFill>
                  <a:srgbClr val="000000"/>
                </a:solidFill>
              </a:rPr>
            </a:br>
            <a:endParaRPr lang="pt-BR" sz="1200" b="0" dirty="0">
              <a:solidFill>
                <a:srgbClr val="000000"/>
              </a:solidFill>
            </a:endParaRPr>
          </a:p>
          <a:p>
            <a:pPr marL="457200" indent="-457200" defTabSz="457200" rtl="0">
              <a:lnSpc>
                <a:spcPts val="30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1300" b="1">
                <a:solidFill>
                  <a:srgbClr val="C65D08"/>
                </a:solidFill>
                <a:latin typeface="Times"/>
                <a:ea typeface="Times"/>
                <a:cs typeface="Times"/>
                <a:sym typeface="Times"/>
              </a:defRPr>
            </a:pPr>
            <a:endParaRPr lang="pt-BR" sz="1200" b="0" dirty="0">
              <a:solidFill>
                <a:srgbClr val="000000"/>
              </a:solidFill>
            </a:endParaRPr>
          </a:p>
          <a:p>
            <a:pPr defTabSz="457200" rtl="0">
              <a:lnSpc>
                <a:spcPts val="3500"/>
              </a:lnSpc>
              <a:spcBef>
                <a:spcPts val="1200"/>
              </a:spcBef>
              <a:defRPr sz="1500">
                <a:solidFill>
                  <a:srgbClr val="1D1E23"/>
                </a:solidFill>
              </a:defRPr>
            </a:pPr>
            <a:r>
              <a:rPr lang="pt-BR" dirty="0"/>
              <a:t>Em params, estamos preparando a possibilidade de gerar um pipeline que execute ou não um passo de redução com PCA(5) ou PCA(10) e depois aplique um modelo de SVC ou de Regressão Logística, com diferentes valores do parâmetro C.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rgbClr val="D8D8D8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577" name="Shape 57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5B0D0E">
              <a:alpha val="65882"/>
            </a:srgbClr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3200">
                <a:latin typeface="Raleway"/>
                <a:ea typeface="Raleway"/>
                <a:cs typeface="Raleway"/>
                <a:sym typeface="Raleway"/>
              </a:defRPr>
            </a:pPr>
            <a:endParaRPr lang="pt-BR" dirty="0"/>
          </a:p>
        </p:txBody>
      </p:sp>
      <p:sp>
        <p:nvSpPr>
          <p:cNvPr id="578" name="Shape 578"/>
          <p:cNvSpPr/>
          <p:nvPr/>
        </p:nvSpPr>
        <p:spPr>
          <a:xfrm>
            <a:off x="1178241" y="1961931"/>
            <a:ext cx="7375728" cy="78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 algn="ctr">
              <a:lnSpc>
                <a:spcPct val="140000"/>
              </a:lnSpc>
              <a:defRPr sz="3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rtl="0"/>
            <a:r>
              <a:rPr lang="pt-BR" dirty="0"/>
              <a:t>PIPELINES + GRIDSEARCH</a:t>
            </a:r>
          </a:p>
        </p:txBody>
      </p:sp>
      <p:sp>
        <p:nvSpPr>
          <p:cNvPr id="579" name="Shape 579"/>
          <p:cNvSpPr/>
          <p:nvPr/>
        </p:nvSpPr>
        <p:spPr>
          <a:xfrm>
            <a:off x="4009261" y="2726667"/>
            <a:ext cx="1122901" cy="11229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580" name="Shape 580"/>
          <p:cNvSpPr/>
          <p:nvPr/>
        </p:nvSpPr>
        <p:spPr>
          <a:xfrm>
            <a:off x="4373767" y="3071749"/>
            <a:ext cx="393901" cy="43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24" y="11792"/>
                </a:moveTo>
                <a:cubicBezTo>
                  <a:pt x="7438" y="11792"/>
                  <a:pt x="7152" y="12026"/>
                  <a:pt x="7152" y="12259"/>
                </a:cubicBezTo>
                <a:cubicBezTo>
                  <a:pt x="7152" y="12610"/>
                  <a:pt x="7438" y="12726"/>
                  <a:pt x="7724" y="12726"/>
                </a:cubicBezTo>
                <a:cubicBezTo>
                  <a:pt x="8154" y="12726"/>
                  <a:pt x="8440" y="12610"/>
                  <a:pt x="8440" y="12259"/>
                </a:cubicBezTo>
                <a:cubicBezTo>
                  <a:pt x="8440" y="12026"/>
                  <a:pt x="8154" y="11792"/>
                  <a:pt x="7724" y="11792"/>
                </a:cubicBezTo>
                <a:close/>
                <a:moveTo>
                  <a:pt x="10728" y="13777"/>
                </a:moveTo>
                <a:cubicBezTo>
                  <a:pt x="10156" y="13777"/>
                  <a:pt x="9584" y="14244"/>
                  <a:pt x="9584" y="14711"/>
                </a:cubicBezTo>
                <a:cubicBezTo>
                  <a:pt x="9584" y="15295"/>
                  <a:pt x="10156" y="15762"/>
                  <a:pt x="10728" y="15762"/>
                </a:cubicBezTo>
                <a:cubicBezTo>
                  <a:pt x="11444" y="15762"/>
                  <a:pt x="12016" y="15295"/>
                  <a:pt x="12016" y="14711"/>
                </a:cubicBezTo>
                <a:cubicBezTo>
                  <a:pt x="12016" y="14244"/>
                  <a:pt x="11444" y="13777"/>
                  <a:pt x="10728" y="13777"/>
                </a:cubicBezTo>
                <a:close/>
                <a:moveTo>
                  <a:pt x="6008" y="15762"/>
                </a:moveTo>
                <a:cubicBezTo>
                  <a:pt x="5293" y="15762"/>
                  <a:pt x="4720" y="16229"/>
                  <a:pt x="4720" y="16696"/>
                </a:cubicBezTo>
                <a:cubicBezTo>
                  <a:pt x="4720" y="17280"/>
                  <a:pt x="5293" y="17747"/>
                  <a:pt x="6008" y="17747"/>
                </a:cubicBezTo>
                <a:cubicBezTo>
                  <a:pt x="6580" y="17747"/>
                  <a:pt x="7152" y="17280"/>
                  <a:pt x="7152" y="16696"/>
                </a:cubicBezTo>
                <a:cubicBezTo>
                  <a:pt x="7152" y="16229"/>
                  <a:pt x="6580" y="15762"/>
                  <a:pt x="6008" y="15762"/>
                </a:cubicBezTo>
                <a:close/>
                <a:moveTo>
                  <a:pt x="16879" y="7823"/>
                </a:moveTo>
                <a:cubicBezTo>
                  <a:pt x="16879" y="2919"/>
                  <a:pt x="16879" y="2919"/>
                  <a:pt x="16879" y="2919"/>
                </a:cubicBezTo>
                <a:cubicBezTo>
                  <a:pt x="18024" y="2919"/>
                  <a:pt x="18024" y="2919"/>
                  <a:pt x="18024" y="2919"/>
                </a:cubicBezTo>
                <a:cubicBezTo>
                  <a:pt x="18739" y="2919"/>
                  <a:pt x="19311" y="2452"/>
                  <a:pt x="19311" y="1985"/>
                </a:cubicBezTo>
                <a:cubicBezTo>
                  <a:pt x="19311" y="934"/>
                  <a:pt x="19311" y="934"/>
                  <a:pt x="19311" y="934"/>
                </a:cubicBezTo>
                <a:cubicBezTo>
                  <a:pt x="19311" y="467"/>
                  <a:pt x="18739" y="0"/>
                  <a:pt x="18024" y="0"/>
                </a:cubicBezTo>
                <a:cubicBezTo>
                  <a:pt x="3576" y="0"/>
                  <a:pt x="3576" y="0"/>
                  <a:pt x="3576" y="0"/>
                </a:cubicBezTo>
                <a:cubicBezTo>
                  <a:pt x="2861" y="0"/>
                  <a:pt x="2289" y="467"/>
                  <a:pt x="2289" y="934"/>
                </a:cubicBezTo>
                <a:cubicBezTo>
                  <a:pt x="2289" y="1985"/>
                  <a:pt x="2289" y="1985"/>
                  <a:pt x="2289" y="1985"/>
                </a:cubicBezTo>
                <a:cubicBezTo>
                  <a:pt x="2289" y="2452"/>
                  <a:pt x="2861" y="2919"/>
                  <a:pt x="3576" y="2919"/>
                </a:cubicBezTo>
                <a:cubicBezTo>
                  <a:pt x="4720" y="2919"/>
                  <a:pt x="4720" y="2919"/>
                  <a:pt x="4720" y="2919"/>
                </a:cubicBezTo>
                <a:cubicBezTo>
                  <a:pt x="4720" y="7823"/>
                  <a:pt x="4720" y="7823"/>
                  <a:pt x="4720" y="7823"/>
                </a:cubicBezTo>
                <a:cubicBezTo>
                  <a:pt x="1860" y="9457"/>
                  <a:pt x="0" y="12143"/>
                  <a:pt x="0" y="15295"/>
                </a:cubicBezTo>
                <a:cubicBezTo>
                  <a:pt x="0" y="17747"/>
                  <a:pt x="1287" y="20082"/>
                  <a:pt x="3290" y="21600"/>
                </a:cubicBezTo>
                <a:cubicBezTo>
                  <a:pt x="18310" y="21600"/>
                  <a:pt x="18310" y="21600"/>
                  <a:pt x="18310" y="21600"/>
                </a:cubicBezTo>
                <a:cubicBezTo>
                  <a:pt x="20312" y="20082"/>
                  <a:pt x="21600" y="17747"/>
                  <a:pt x="21600" y="15295"/>
                </a:cubicBezTo>
                <a:cubicBezTo>
                  <a:pt x="21600" y="12143"/>
                  <a:pt x="19740" y="9457"/>
                  <a:pt x="16879" y="7823"/>
                </a:cubicBezTo>
                <a:close/>
                <a:moveTo>
                  <a:pt x="3576" y="1985"/>
                </a:moveTo>
                <a:cubicBezTo>
                  <a:pt x="3576" y="934"/>
                  <a:pt x="3576" y="934"/>
                  <a:pt x="3576" y="934"/>
                </a:cubicBezTo>
                <a:cubicBezTo>
                  <a:pt x="18024" y="934"/>
                  <a:pt x="18024" y="934"/>
                  <a:pt x="18024" y="934"/>
                </a:cubicBezTo>
                <a:cubicBezTo>
                  <a:pt x="18024" y="1985"/>
                  <a:pt x="18024" y="1985"/>
                  <a:pt x="18024" y="1985"/>
                </a:cubicBezTo>
                <a:lnTo>
                  <a:pt x="3576" y="1985"/>
                </a:lnTo>
                <a:close/>
                <a:moveTo>
                  <a:pt x="15592" y="2919"/>
                </a:moveTo>
                <a:cubicBezTo>
                  <a:pt x="15592" y="4320"/>
                  <a:pt x="15592" y="4320"/>
                  <a:pt x="15592" y="4320"/>
                </a:cubicBezTo>
                <a:cubicBezTo>
                  <a:pt x="14448" y="4320"/>
                  <a:pt x="12874" y="4553"/>
                  <a:pt x="11157" y="5371"/>
                </a:cubicBezTo>
                <a:cubicBezTo>
                  <a:pt x="9155" y="6305"/>
                  <a:pt x="7295" y="5955"/>
                  <a:pt x="6008" y="5487"/>
                </a:cubicBezTo>
                <a:cubicBezTo>
                  <a:pt x="6008" y="2919"/>
                  <a:pt x="6008" y="2919"/>
                  <a:pt x="6008" y="2919"/>
                </a:cubicBezTo>
                <a:lnTo>
                  <a:pt x="15592" y="2919"/>
                </a:lnTo>
                <a:close/>
                <a:moveTo>
                  <a:pt x="17738" y="20666"/>
                </a:moveTo>
                <a:cubicBezTo>
                  <a:pt x="3862" y="20666"/>
                  <a:pt x="3862" y="20666"/>
                  <a:pt x="3862" y="20666"/>
                </a:cubicBezTo>
                <a:cubicBezTo>
                  <a:pt x="2146" y="19148"/>
                  <a:pt x="1144" y="17280"/>
                  <a:pt x="1144" y="15295"/>
                </a:cubicBezTo>
                <a:cubicBezTo>
                  <a:pt x="1144" y="12610"/>
                  <a:pt x="2718" y="10158"/>
                  <a:pt x="5436" y="8640"/>
                </a:cubicBezTo>
                <a:cubicBezTo>
                  <a:pt x="5722" y="8523"/>
                  <a:pt x="6008" y="8173"/>
                  <a:pt x="6008" y="7823"/>
                </a:cubicBezTo>
                <a:cubicBezTo>
                  <a:pt x="6008" y="6538"/>
                  <a:pt x="6008" y="6538"/>
                  <a:pt x="6008" y="6538"/>
                </a:cubicBezTo>
                <a:cubicBezTo>
                  <a:pt x="6723" y="6772"/>
                  <a:pt x="7581" y="6889"/>
                  <a:pt x="8440" y="6889"/>
                </a:cubicBezTo>
                <a:cubicBezTo>
                  <a:pt x="9441" y="6889"/>
                  <a:pt x="10585" y="6772"/>
                  <a:pt x="11730" y="6188"/>
                </a:cubicBezTo>
                <a:cubicBezTo>
                  <a:pt x="13303" y="5487"/>
                  <a:pt x="14591" y="5254"/>
                  <a:pt x="15592" y="5371"/>
                </a:cubicBezTo>
                <a:cubicBezTo>
                  <a:pt x="15592" y="7823"/>
                  <a:pt x="15592" y="7823"/>
                  <a:pt x="15592" y="7823"/>
                </a:cubicBezTo>
                <a:cubicBezTo>
                  <a:pt x="15592" y="8173"/>
                  <a:pt x="15878" y="8523"/>
                  <a:pt x="16164" y="8640"/>
                </a:cubicBezTo>
                <a:cubicBezTo>
                  <a:pt x="18882" y="10158"/>
                  <a:pt x="20456" y="12610"/>
                  <a:pt x="20456" y="15295"/>
                </a:cubicBezTo>
                <a:cubicBezTo>
                  <a:pt x="20456" y="17280"/>
                  <a:pt x="19454" y="19148"/>
                  <a:pt x="17738" y="20666"/>
                </a:cubicBezTo>
                <a:close/>
                <a:moveTo>
                  <a:pt x="16164" y="15762"/>
                </a:moveTo>
                <a:cubicBezTo>
                  <a:pt x="15878" y="15762"/>
                  <a:pt x="15592" y="15996"/>
                  <a:pt x="15592" y="16229"/>
                </a:cubicBezTo>
                <a:cubicBezTo>
                  <a:pt x="15592" y="16463"/>
                  <a:pt x="15878" y="16696"/>
                  <a:pt x="16164" y="16696"/>
                </a:cubicBezTo>
                <a:cubicBezTo>
                  <a:pt x="16593" y="16696"/>
                  <a:pt x="16879" y="16463"/>
                  <a:pt x="16879" y="16229"/>
                </a:cubicBezTo>
                <a:cubicBezTo>
                  <a:pt x="16879" y="15996"/>
                  <a:pt x="16593" y="15762"/>
                  <a:pt x="16164" y="15762"/>
                </a:cubicBezTo>
                <a:close/>
                <a:moveTo>
                  <a:pt x="12588" y="8873"/>
                </a:moveTo>
                <a:cubicBezTo>
                  <a:pt x="11587" y="8873"/>
                  <a:pt x="10728" y="9457"/>
                  <a:pt x="10728" y="10275"/>
                </a:cubicBezTo>
                <a:cubicBezTo>
                  <a:pt x="10728" y="11092"/>
                  <a:pt x="11587" y="11792"/>
                  <a:pt x="12588" y="11792"/>
                </a:cubicBezTo>
                <a:cubicBezTo>
                  <a:pt x="13589" y="11792"/>
                  <a:pt x="14448" y="11092"/>
                  <a:pt x="14448" y="10275"/>
                </a:cubicBezTo>
                <a:cubicBezTo>
                  <a:pt x="14448" y="9457"/>
                  <a:pt x="13589" y="8873"/>
                  <a:pt x="12588" y="8873"/>
                </a:cubicBezTo>
                <a:close/>
                <a:moveTo>
                  <a:pt x="12588" y="10858"/>
                </a:moveTo>
                <a:cubicBezTo>
                  <a:pt x="12302" y="10858"/>
                  <a:pt x="12016" y="10625"/>
                  <a:pt x="12016" y="10275"/>
                </a:cubicBezTo>
                <a:cubicBezTo>
                  <a:pt x="12016" y="10041"/>
                  <a:pt x="12302" y="9807"/>
                  <a:pt x="12588" y="9807"/>
                </a:cubicBezTo>
                <a:cubicBezTo>
                  <a:pt x="12874" y="9807"/>
                  <a:pt x="13160" y="10041"/>
                  <a:pt x="13160" y="10275"/>
                </a:cubicBezTo>
                <a:cubicBezTo>
                  <a:pt x="13160" y="10625"/>
                  <a:pt x="12874" y="10858"/>
                  <a:pt x="12588" y="10858"/>
                </a:cubicBezTo>
                <a:close/>
                <a:moveTo>
                  <a:pt x="12588" y="17747"/>
                </a:moveTo>
                <a:cubicBezTo>
                  <a:pt x="12302" y="17747"/>
                  <a:pt x="12016" y="17980"/>
                  <a:pt x="12016" y="18214"/>
                </a:cubicBezTo>
                <a:cubicBezTo>
                  <a:pt x="12016" y="18447"/>
                  <a:pt x="12302" y="18681"/>
                  <a:pt x="12588" y="18681"/>
                </a:cubicBezTo>
                <a:cubicBezTo>
                  <a:pt x="12874" y="18681"/>
                  <a:pt x="13160" y="18447"/>
                  <a:pt x="13160" y="18214"/>
                </a:cubicBezTo>
                <a:cubicBezTo>
                  <a:pt x="13160" y="17980"/>
                  <a:pt x="12874" y="17747"/>
                  <a:pt x="12588" y="1774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rtlCol="0"/>
          <a:lstStyle/>
          <a:p>
            <a:pPr rtl="0"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Definição GridSearchCV</a:t>
            </a:r>
          </a:p>
        </p:txBody>
      </p:sp>
      <p:sp>
        <p:nvSpPr>
          <p:cNvPr id="583" name="Shape 583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22</a:t>
            </a:fld>
            <a:endParaRPr lang="pt-BR" dirty="0"/>
          </a:p>
        </p:txBody>
      </p:sp>
      <p:sp>
        <p:nvSpPr>
          <p:cNvPr id="584" name="Shape 584"/>
          <p:cNvSpPr/>
          <p:nvPr/>
        </p:nvSpPr>
        <p:spPr>
          <a:xfrm>
            <a:off x="313209" y="1033610"/>
            <a:ext cx="8517582" cy="3862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/>
            <a:r>
              <a:rPr lang="pt-BR" dirty="0"/>
              <a:t>GridSearchCV gera candidatos a partir de uma grade de parâmetros e valores configurados em </a:t>
            </a:r>
            <a:r>
              <a:rPr lang="pt-BR" i="1" dirty="0"/>
              <a:t>param_grid,</a:t>
            </a:r>
            <a:r>
              <a:rPr lang="pt-BR" dirty="0"/>
              <a:t> testando todas as combinações de forma exaustiva. 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Exemplo: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param_grid = [</a:t>
            </a:r>
          </a:p>
          <a:p>
            <a:pPr rtl="0"/>
            <a:r>
              <a:rPr lang="pt-BR" dirty="0"/>
              <a:t>  {'C': [1, 10, 100, 1000], 'kernel': ['linear']},</a:t>
            </a:r>
          </a:p>
          <a:p>
            <a:pPr rtl="0"/>
            <a:r>
              <a:rPr lang="pt-BR" dirty="0"/>
              <a:t>  {'C': [1, 10, 100, 1000], 'gamma': [0.001, 0.0001], 'kernel': ['rbf']},</a:t>
            </a:r>
          </a:p>
          <a:p>
            <a:pPr rtl="0"/>
            <a:r>
              <a:rPr lang="pt-BR" dirty="0"/>
              <a:t> ]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Duas grades serão exploradas:</a:t>
            </a:r>
          </a:p>
          <a:p>
            <a:pPr rtl="0"/>
            <a:endParaRPr lang="pt-BR" dirty="0"/>
          </a:p>
          <a:p>
            <a:pPr marL="187157" indent="-187157" rtl="0">
              <a:lnSpc>
                <a:spcPct val="150000"/>
              </a:lnSpc>
              <a:buSzPct val="100000"/>
              <a:buAutoNum type="arabicPeriod"/>
            </a:pPr>
            <a:r>
              <a:rPr lang="pt-BR" dirty="0"/>
              <a:t>Usando um Kernel do tipo linear e os valores em [1, 10, 100, 1000] para o parâmetro C.</a:t>
            </a:r>
          </a:p>
          <a:p>
            <a:pPr marL="187157" indent="-187157" rtl="0">
              <a:buSzPct val="100000"/>
              <a:buAutoNum type="arabicPeriod"/>
            </a:pPr>
            <a:r>
              <a:rPr lang="pt-BR" dirty="0"/>
              <a:t>Usando um Kernel RBF, a combinação dos valores de C [1, 10, 100, 1000] e os valores de gama em [0.001, 0.0001].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GridSearchCV implementa todas as combinações e fica com a que tiver os melhores resultados.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Exemplo Pipeline + GridSearchCV</a:t>
            </a:r>
          </a:p>
        </p:txBody>
      </p:sp>
      <p:sp>
        <p:nvSpPr>
          <p:cNvPr id="587" name="Shape 587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23</a:t>
            </a:fld>
            <a:endParaRPr lang="pt-BR" dirty="0"/>
          </a:p>
        </p:txBody>
      </p:sp>
      <p:sp>
        <p:nvSpPr>
          <p:cNvPr id="588" name="Shape 588"/>
          <p:cNvSpPr/>
          <p:nvPr/>
        </p:nvSpPr>
        <p:spPr>
          <a:xfrm>
            <a:off x="439360" y="757747"/>
            <a:ext cx="2352565" cy="253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defTabSz="457200" rtl="0">
              <a:lnSpc>
                <a:spcPct val="120000"/>
              </a:lnSpc>
              <a:spcBef>
                <a:spcPts val="1200"/>
              </a:spcBef>
              <a:defRPr sz="1300">
                <a:solidFill>
                  <a:srgbClr val="2878A2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pipeline = Pipeline ([</a:t>
            </a:r>
            <a:br>
              <a:rPr lang="pt-BR" dirty="0">
                <a:solidFill>
                  <a:srgbClr val="232323"/>
                </a:solidFill>
              </a:rPr>
            </a:br>
            <a:r>
              <a:rPr lang="pt-BR" sz="1300" dirty="0">
                <a:latin typeface="Arial" panose="020B0604020202020204" pitchFamily="34" charset="0"/>
                <a:cs typeface="Arial" panose="020B0604020202020204" pitchFamily="34" charset="0"/>
              </a:rPr>
              <a:t>   ( 'vect' , CountVectorizer ()), </a:t>
            </a:r>
            <a:endParaRPr lang="pt-BR" sz="130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defTabSz="457200" rtl="0">
              <a:spcBef>
                <a:spcPts val="1200"/>
              </a:spcBef>
              <a:defRPr sz="1300">
                <a:solidFill>
                  <a:srgbClr val="2878A2"/>
                </a:solidFill>
              </a:defRPr>
            </a:pPr>
            <a:r>
              <a:rPr lang="pt-BR" sz="1300" dirty="0">
                <a:latin typeface="Arial" panose="020B0604020202020204" pitchFamily="34" charset="0"/>
                <a:cs typeface="Arial" panose="020B0604020202020204" pitchFamily="34" charset="0"/>
              </a:rPr>
              <a:t>   ( 'tfidf' , TfidfTransformer ()), </a:t>
            </a:r>
            <a:endParaRPr lang="pt-BR" sz="130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rtl="0">
              <a:spcBef>
                <a:spcPts val="1200"/>
              </a:spcBef>
              <a:defRPr sz="1300">
                <a:solidFill>
                  <a:srgbClr val="2878A2"/>
                </a:solidFill>
              </a:defRPr>
            </a:pPr>
            <a:r>
              <a:rPr lang="pt-BR" sz="1300" dirty="0">
                <a:latin typeface="Arial" panose="020B0604020202020204" pitchFamily="34" charset="0"/>
                <a:cs typeface="Arial" panose="020B0604020202020204" pitchFamily="34" charset="0"/>
              </a:rPr>
              <a:t>   ( 'clf' , SGDClassifier ()), </a:t>
            </a:r>
            <a:endParaRPr lang="pt-BR" sz="130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rtl="0">
              <a:spcBef>
                <a:spcPts val="1200"/>
              </a:spcBef>
              <a:defRPr sz="1300">
                <a:solidFill>
                  <a:srgbClr val="2878A2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300" dirty="0">
                <a:latin typeface="Arial" panose="020B0604020202020204" pitchFamily="34" charset="0"/>
                <a:cs typeface="Arial" panose="020B0604020202020204" pitchFamily="34" charset="0"/>
              </a:rPr>
              <a:t>]) </a:t>
            </a:r>
            <a:endParaRPr lang="pt-BR" sz="1300" dirty="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  <a:p>
            <a:pPr defTabSz="457200" rtl="0">
              <a:lnSpc>
                <a:spcPts val="3000"/>
              </a:lnSpc>
              <a:spcBef>
                <a:spcPts val="1200"/>
              </a:spcBef>
              <a:defRPr sz="1300">
                <a:solidFill>
                  <a:srgbClr val="2878A2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pt-BR" sz="12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lang="pt-BR" dirty="0"/>
              <a:t>              </a:t>
            </a:r>
          </a:p>
        </p:txBody>
      </p:sp>
      <p:sp>
        <p:nvSpPr>
          <p:cNvPr id="589" name="Shape 589"/>
          <p:cNvSpPr/>
          <p:nvPr/>
        </p:nvSpPr>
        <p:spPr>
          <a:xfrm>
            <a:off x="3200400" y="733527"/>
            <a:ext cx="4403484" cy="141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defTabSz="457200" rtl="0">
              <a:spcBef>
                <a:spcPts val="1200"/>
              </a:spcBef>
            </a:pPr>
            <a:r>
              <a:rPr lang="pt-BR" dirty="0"/>
              <a:t>Geramos um Pipeline com:</a:t>
            </a:r>
          </a:p>
          <a:p>
            <a:pPr marL="200526" indent="-200526" defTabSz="457200" rtl="0">
              <a:spcBef>
                <a:spcPts val="1200"/>
              </a:spcBef>
              <a:buSzPct val="100000"/>
              <a:buAutoNum type="arabicPeriod"/>
            </a:pPr>
            <a:r>
              <a:rPr lang="pt-BR" dirty="0"/>
              <a:t> Um vetorizador de texto</a:t>
            </a:r>
          </a:p>
          <a:p>
            <a:pPr marL="200526" indent="-200526" defTabSz="457200" rtl="0">
              <a:spcBef>
                <a:spcPts val="1200"/>
              </a:spcBef>
              <a:buSzPct val="100000"/>
              <a:buAutoNum type="arabicPeriod"/>
            </a:pPr>
            <a:r>
              <a:rPr lang="pt-BR" dirty="0"/>
              <a:t> Um transformador da matriz obtida </a:t>
            </a:r>
          </a:p>
          <a:p>
            <a:pPr marL="200526" indent="-200526" defTabSz="457200" rtl="0">
              <a:spcBef>
                <a:spcPts val="1200"/>
              </a:spcBef>
              <a:buSzPct val="100000"/>
              <a:buAutoNum type="arabicPeriod"/>
            </a:pPr>
            <a:r>
              <a:rPr lang="pt-BR" dirty="0"/>
              <a:t> Um classificador linear.</a:t>
            </a:r>
          </a:p>
        </p:txBody>
      </p:sp>
      <p:sp>
        <p:nvSpPr>
          <p:cNvPr id="590" name="Shape 590"/>
          <p:cNvSpPr/>
          <p:nvPr/>
        </p:nvSpPr>
        <p:spPr>
          <a:xfrm>
            <a:off x="448945" y="2518577"/>
            <a:ext cx="3149258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rtl="0"/>
            <a:r>
              <a:rPr lang="pt-BR" dirty="0"/>
              <a:t>parameters = {</a:t>
            </a:r>
          </a:p>
          <a:p>
            <a:pPr rtl="0">
              <a:defRPr>
                <a:solidFill>
                  <a:srgbClr val="2A78A2"/>
                </a:solidFill>
              </a:defRPr>
            </a:pPr>
            <a:r>
              <a:rPr lang="pt-BR" dirty="0"/>
              <a:t>    'vect__max_df': (</a:t>
            </a:r>
            <a:r>
              <a:rPr lang="pt-BR" dirty="0">
                <a:solidFill>
                  <a:srgbClr val="33CC33"/>
                </a:solidFill>
              </a:rPr>
              <a:t>0.5, 0.75, 1.0</a:t>
            </a:r>
            <a:r>
              <a:rPr lang="pt-BR" dirty="0"/>
              <a:t>),</a:t>
            </a:r>
          </a:p>
          <a:p>
            <a:pPr rtl="0">
              <a:defRPr>
                <a:solidFill>
                  <a:srgbClr val="2A78A2"/>
                </a:solidFill>
              </a:defRPr>
            </a:pPr>
            <a:r>
              <a:rPr lang="pt-BR" dirty="0"/>
              <a:t>    'vect__ngram_range': ((</a:t>
            </a:r>
            <a:r>
              <a:rPr lang="pt-BR" dirty="0">
                <a:solidFill>
                  <a:srgbClr val="00FF00"/>
                </a:solidFill>
              </a:rPr>
              <a:t>1, 1</a:t>
            </a:r>
            <a:r>
              <a:rPr lang="pt-BR" dirty="0"/>
              <a:t>), (</a:t>
            </a:r>
            <a:r>
              <a:rPr lang="pt-BR" dirty="0">
                <a:solidFill>
                  <a:srgbClr val="00FF00"/>
                </a:solidFill>
              </a:rPr>
              <a:t>1, 2</a:t>
            </a:r>
            <a:r>
              <a:rPr lang="pt-BR" dirty="0"/>
              <a:t>)),</a:t>
            </a:r>
          </a:p>
          <a:p>
            <a:pPr rtl="0">
              <a:defRPr>
                <a:solidFill>
                  <a:srgbClr val="2A78A2"/>
                </a:solidFill>
              </a:defRPr>
            </a:pPr>
            <a:r>
              <a:rPr lang="pt-BR" dirty="0"/>
              <a:t>    'clf__alpha': (</a:t>
            </a:r>
            <a:r>
              <a:rPr lang="pt-BR" dirty="0">
                <a:solidFill>
                  <a:srgbClr val="00FF00"/>
                </a:solidFill>
              </a:rPr>
              <a:t>0.00001, 0.000001</a:t>
            </a:r>
            <a:r>
              <a:rPr lang="pt-BR" dirty="0"/>
              <a:t>),</a:t>
            </a:r>
          </a:p>
          <a:p>
            <a:pPr rtl="0">
              <a:defRPr>
                <a:solidFill>
                  <a:srgbClr val="2A78A2"/>
                </a:solidFill>
              </a:defRPr>
            </a:pPr>
            <a:r>
              <a:rPr lang="pt-BR" dirty="0"/>
              <a:t>    'clf__penalty': ('l2', 'elasticnet'),</a:t>
            </a:r>
          </a:p>
          <a:p>
            <a:pPr rtl="0"/>
            <a:r>
              <a:rPr lang="pt-BR" dirty="0"/>
              <a:t>}</a:t>
            </a:r>
          </a:p>
        </p:txBody>
      </p:sp>
      <p:sp>
        <p:nvSpPr>
          <p:cNvPr id="591" name="Shape 591"/>
          <p:cNvSpPr/>
          <p:nvPr/>
        </p:nvSpPr>
        <p:spPr>
          <a:xfrm>
            <a:off x="3720212" y="2493177"/>
            <a:ext cx="4403484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defTabSz="457200" rtl="0">
              <a:spcBef>
                <a:spcPts val="1200"/>
              </a:spcBef>
            </a:pPr>
            <a:r>
              <a:rPr lang="pt-BR" dirty="0"/>
              <a:t>É gerada uma lista com os parâmetros a testar:</a:t>
            </a:r>
          </a:p>
          <a:p>
            <a:pPr marL="200526" indent="-200526" defTabSz="457200" rtl="0">
              <a:spcBef>
                <a:spcPts val="1200"/>
              </a:spcBef>
              <a:buSzPct val="100000"/>
              <a:buAutoNum type="arabicPeriod"/>
            </a:pPr>
            <a:r>
              <a:rPr lang="pt-BR" dirty="0"/>
              <a:t>max_df (frequência de corte) e ngram_range (unigramas e bigramas) para ‘vect’</a:t>
            </a:r>
          </a:p>
          <a:p>
            <a:pPr marL="200526" indent="-200526" defTabSz="457200" rtl="0">
              <a:spcBef>
                <a:spcPts val="1200"/>
              </a:spcBef>
              <a:buSzPct val="100000"/>
              <a:buAutoNum type="arabicPeriod"/>
            </a:pPr>
            <a:r>
              <a:rPr lang="pt-BR" dirty="0"/>
              <a:t>alfa de 10EXP-5 e 10EXP-6, e l2 ou elastic net para a regularização</a:t>
            </a:r>
          </a:p>
        </p:txBody>
      </p:sp>
      <p:sp>
        <p:nvSpPr>
          <p:cNvPr id="592" name="Shape 592"/>
          <p:cNvSpPr/>
          <p:nvPr/>
        </p:nvSpPr>
        <p:spPr>
          <a:xfrm>
            <a:off x="408431" y="4012594"/>
            <a:ext cx="8568992" cy="181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defTabSz="457200" rtl="0">
              <a:lnSpc>
                <a:spcPts val="3000"/>
              </a:lnSpc>
              <a:spcBef>
                <a:spcPts val="1200"/>
              </a:spcBef>
              <a:defRPr sz="130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b="1" dirty="0"/>
              <a:t>grid_search </a:t>
            </a:r>
            <a:r>
              <a:rPr lang="pt-BR" b="1" dirty="0">
                <a:solidFill>
                  <a:srgbClr val="666666"/>
                </a:solidFill>
              </a:rPr>
              <a:t>=</a:t>
            </a:r>
            <a:r>
              <a:rPr lang="pt-BR" b="1" dirty="0">
                <a:solidFill>
                  <a:srgbClr val="666666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b="1" dirty="0">
                <a:solidFill>
                  <a:srgbClr val="2878A2"/>
                </a:solidFill>
              </a:rPr>
              <a:t>GridSearchCV</a:t>
            </a:r>
            <a:r>
              <a:rPr lang="pt-BR" b="1" dirty="0">
                <a:solidFill>
                  <a:srgbClr val="2878A2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b="1" dirty="0"/>
              <a:t>(pipeline, parameters, n_jobs</a:t>
            </a:r>
            <a:r>
              <a:rPr lang="pt-BR" b="1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b="1" dirty="0">
                <a:solidFill>
                  <a:srgbClr val="666666"/>
                </a:solidFill>
              </a:rPr>
              <a:t>=-</a:t>
            </a:r>
            <a:r>
              <a:rPr lang="pt-BR" b="1" dirty="0">
                <a:solidFill>
                  <a:srgbClr val="666666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b="1" dirty="0">
                <a:solidFill>
                  <a:srgbClr val="208050"/>
                </a:solidFill>
              </a:rPr>
              <a:t>1</a:t>
            </a:r>
            <a:r>
              <a:rPr lang="pt-BR" b="1" dirty="0">
                <a:solidFill>
                  <a:srgbClr val="20805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b="1" dirty="0"/>
              <a:t>, verbose</a:t>
            </a:r>
            <a:r>
              <a:rPr lang="pt-BR" b="1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b="1" dirty="0">
                <a:solidFill>
                  <a:srgbClr val="666666"/>
                </a:solidFill>
              </a:rPr>
              <a:t>=</a:t>
            </a:r>
            <a:r>
              <a:rPr lang="pt-BR" b="1" dirty="0">
                <a:solidFill>
                  <a:srgbClr val="666666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b="1" dirty="0">
                <a:solidFill>
                  <a:srgbClr val="208050"/>
                </a:solidFill>
              </a:rPr>
              <a:t>1</a:t>
            </a:r>
            <a:r>
              <a:rPr lang="pt-BR" b="1" dirty="0">
                <a:solidFill>
                  <a:srgbClr val="20805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b="1" dirty="0"/>
              <a:t>)</a:t>
            </a:r>
            <a:br>
              <a:rPr lang="pt-BR" dirty="0"/>
            </a:br>
            <a:endParaRPr lang="pt-BR" sz="12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lnSpc>
                <a:spcPts val="3100"/>
              </a:lnSpc>
              <a:spcBef>
                <a:spcPts val="1200"/>
              </a:spcBef>
              <a:defRPr>
                <a:solidFill>
                  <a:srgbClr val="232323"/>
                </a:solidFill>
              </a:defRPr>
            </a:pPr>
            <a:r>
              <a:rPr lang="pt-BR" dirty="0"/>
              <a:t>Configurar a busca com o pipeline e os parâmetros possíveis. Serão executados todos os passos, um número de vezes igual à combinatória de parâmetros (neste caso, 24)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Exemplo Pipeline + GridSearchCV (cont.)</a:t>
            </a:r>
          </a:p>
        </p:txBody>
      </p:sp>
      <p:sp>
        <p:nvSpPr>
          <p:cNvPr id="595" name="Shape 595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24</a:t>
            </a:fld>
            <a:endParaRPr lang="pt-BR" dirty="0"/>
          </a:p>
        </p:txBody>
      </p:sp>
      <p:sp>
        <p:nvSpPr>
          <p:cNvPr id="596" name="Shape 596"/>
          <p:cNvSpPr/>
          <p:nvPr/>
        </p:nvSpPr>
        <p:spPr>
          <a:xfrm>
            <a:off x="393629" y="639860"/>
            <a:ext cx="5635515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defTabSz="457200" rtl="0">
              <a:spcBef>
                <a:spcPts val="1200"/>
              </a:spcBef>
              <a:defRPr sz="1300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000" b="1" dirty="0">
                <a:solidFill>
                  <a:srgbClr val="01701F"/>
                </a:solidFill>
                <a:latin typeface="Times"/>
                <a:ea typeface="Times"/>
                <a:cs typeface="Times"/>
                <a:sym typeface="Times"/>
              </a:rPr>
              <a:t>print</a:t>
            </a:r>
            <a:r>
              <a:rPr lang="pt-BR" sz="1000" dirty="0"/>
              <a:t> ( "Performing grid search..." ) </a:t>
            </a:r>
            <a:br>
              <a:rPr lang="pt-BR" sz="1000" dirty="0"/>
            </a:br>
            <a:r>
              <a:rPr lang="pt-BR" sz="1000" dirty="0"/>
              <a:t>grid_search . fit(data . data, data . target)</a:t>
            </a:r>
            <a:endParaRPr lang="pt-BR" sz="10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spcBef>
                <a:spcPts val="1200"/>
              </a:spcBef>
              <a:defRPr sz="1300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000" b="1" dirty="0">
                <a:solidFill>
                  <a:srgbClr val="01701F"/>
                </a:solidFill>
                <a:latin typeface="Times"/>
                <a:ea typeface="Times"/>
                <a:cs typeface="Times"/>
                <a:sym typeface="Times"/>
              </a:rPr>
              <a:t>print</a:t>
            </a:r>
            <a:r>
              <a:rPr lang="pt-BR" sz="1000" dirty="0"/>
              <a:t> ( "Best score: </a:t>
            </a:r>
            <a:r>
              <a:rPr lang="pt-BR" sz="1000" i="1" dirty="0">
                <a:solidFill>
                  <a:srgbClr val="70A0D0"/>
                </a:solidFill>
                <a:latin typeface="Times"/>
                <a:ea typeface="Times"/>
                <a:cs typeface="Times"/>
                <a:sym typeface="Times"/>
              </a:rPr>
              <a:t>%0.3f</a:t>
            </a:r>
            <a:r>
              <a:rPr lang="pt-BR" sz="1000" dirty="0"/>
              <a:t>" % grid_search . best_score_) </a:t>
            </a:r>
            <a:endParaRPr lang="pt-BR" sz="1000" dirty="0">
              <a:solidFill>
                <a:srgbClr val="232323"/>
              </a:solidFill>
            </a:endParaRPr>
          </a:p>
          <a:p>
            <a:pPr defTabSz="457200" rtl="0">
              <a:spcBef>
                <a:spcPts val="1200"/>
              </a:spcBef>
              <a:defRPr sz="1300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000" b="1" dirty="0">
                <a:solidFill>
                  <a:srgbClr val="01701F"/>
                </a:solidFill>
                <a:latin typeface="Times"/>
                <a:ea typeface="Times"/>
                <a:cs typeface="Times"/>
                <a:sym typeface="Times"/>
              </a:rPr>
              <a:t>print</a:t>
            </a:r>
            <a:r>
              <a:rPr lang="pt-BR" sz="1000" dirty="0"/>
              <a:t> ( "Best parameters set:" )</a:t>
            </a:r>
            <a:br>
              <a:rPr lang="pt-BR" sz="1000" dirty="0">
                <a:solidFill>
                  <a:srgbClr val="232323"/>
                </a:solidFill>
              </a:rPr>
            </a:br>
            <a:r>
              <a:rPr lang="pt-BR" sz="1000" dirty="0"/>
              <a:t>best_parameters = grid_search.best_estimator_.get_params()</a:t>
            </a:r>
            <a:br>
              <a:rPr lang="pt-BR" sz="1000" dirty="0"/>
            </a:br>
            <a:r>
              <a:rPr lang="pt-BR" sz="1000" b="1" dirty="0">
                <a:solidFill>
                  <a:srgbClr val="01701F"/>
                </a:solidFill>
                <a:latin typeface="Times"/>
                <a:ea typeface="Times"/>
                <a:cs typeface="Times"/>
                <a:sym typeface="Times"/>
              </a:rPr>
              <a:t>for</a:t>
            </a:r>
            <a:r>
              <a:rPr lang="pt-BR" sz="1000" dirty="0"/>
              <a:t> param_name </a:t>
            </a:r>
            <a:r>
              <a:rPr lang="pt-BR" sz="1000" b="1" dirty="0">
                <a:solidFill>
                  <a:srgbClr val="01701F"/>
                </a:solidFill>
                <a:latin typeface="Times"/>
                <a:ea typeface="Times"/>
                <a:cs typeface="Times"/>
                <a:sym typeface="Times"/>
              </a:rPr>
              <a:t>in</a:t>
            </a:r>
            <a:r>
              <a:rPr lang="pt-BR" sz="1000" dirty="0"/>
              <a:t> sorted (parameters . keys()): </a:t>
            </a:r>
            <a:endParaRPr lang="pt-BR" sz="10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spcBef>
                <a:spcPts val="1200"/>
              </a:spcBef>
              <a:defRPr sz="130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                  </a:t>
            </a:r>
            <a:r>
              <a:rPr lang="pt-BR" sz="1000" b="1" dirty="0">
                <a:solidFill>
                  <a:srgbClr val="01701F"/>
                </a:solidFill>
                <a:latin typeface="Times"/>
                <a:ea typeface="Times"/>
                <a:cs typeface="Times"/>
                <a:sym typeface="Times"/>
              </a:rPr>
              <a:t>print</a:t>
            </a:r>
            <a:r>
              <a:rPr lang="pt-BR" sz="1000" dirty="0"/>
              <a:t> ( " </a:t>
            </a:r>
            <a:r>
              <a:rPr lang="pt-BR" sz="1000" b="1" dirty="0">
                <a:solidFill>
                  <a:srgbClr val="4070A0"/>
                </a:solidFill>
                <a:latin typeface="Times"/>
                <a:ea typeface="Times"/>
                <a:cs typeface="Times"/>
                <a:sym typeface="Times"/>
              </a:rPr>
              <a:t>\t</a:t>
            </a:r>
            <a:r>
              <a:rPr lang="pt-BR" sz="1000" dirty="0"/>
              <a:t> </a:t>
            </a:r>
            <a:r>
              <a:rPr lang="pt-BR" sz="1000" i="1" dirty="0">
                <a:solidFill>
                  <a:srgbClr val="70A0D0"/>
                </a:solidFill>
                <a:latin typeface="Times"/>
                <a:ea typeface="Times"/>
                <a:cs typeface="Times"/>
                <a:sym typeface="Times"/>
              </a:rPr>
              <a:t>%s</a:t>
            </a:r>
            <a:r>
              <a:rPr lang="pt-BR" sz="1000" dirty="0"/>
              <a:t>: </a:t>
            </a:r>
            <a:r>
              <a:rPr lang="pt-BR" sz="1000" i="1" dirty="0">
                <a:solidFill>
                  <a:srgbClr val="70A0D0"/>
                </a:solidFill>
                <a:latin typeface="Times"/>
                <a:ea typeface="Times"/>
                <a:cs typeface="Times"/>
                <a:sym typeface="Times"/>
              </a:rPr>
              <a:t>%r</a:t>
            </a:r>
            <a:r>
              <a:rPr lang="pt-BR" sz="1000" dirty="0"/>
              <a:t>" % (param_name, best_parameters[param_name])) </a:t>
            </a:r>
          </a:p>
        </p:txBody>
      </p:sp>
      <p:sp>
        <p:nvSpPr>
          <p:cNvPr id="597" name="Shape 597"/>
          <p:cNvSpPr/>
          <p:nvPr/>
        </p:nvSpPr>
        <p:spPr>
          <a:xfrm>
            <a:off x="1295400" y="2857500"/>
            <a:ext cx="5791201" cy="2298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defTabSz="457200" rtl="0">
              <a:spcBef>
                <a:spcPts val="500"/>
              </a:spcBef>
              <a:defRPr sz="130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100" dirty="0"/>
              <a:t>Performing grid search ... </a:t>
            </a:r>
            <a:endParaRPr lang="pt-BR" sz="11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spcBef>
                <a:spcPts val="500"/>
              </a:spcBef>
              <a:defRPr sz="130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100" dirty="0"/>
              <a:t>Best score: 0.940 </a:t>
            </a:r>
            <a:endParaRPr lang="pt-BR" sz="1100" dirty="0">
              <a:solidFill>
                <a:srgbClr val="208050"/>
              </a:solidFill>
            </a:endParaRPr>
          </a:p>
          <a:p>
            <a:pPr defTabSz="457200" rtl="0">
              <a:spcBef>
                <a:spcPts val="500"/>
              </a:spcBef>
              <a:defRPr sz="130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100" dirty="0"/>
              <a:t>Best parameters set : </a:t>
            </a:r>
            <a:endParaRPr lang="pt-BR" sz="11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spcBef>
                <a:spcPts val="500"/>
              </a:spcBef>
              <a:defRPr sz="13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1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lang="pt-BR" sz="1100" dirty="0"/>
              <a:t>clf__alpha: 9.9999999999999995e-07 </a:t>
            </a:r>
          </a:p>
          <a:p>
            <a:pPr defTabSz="457200" rtl="0">
              <a:spcBef>
                <a:spcPts val="500"/>
              </a:spcBef>
              <a:defRPr sz="13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1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lang="pt-BR" sz="1100" dirty="0"/>
              <a:t>clf__n_iter: 50</a:t>
            </a:r>
            <a:br>
              <a:rPr lang="pt-BR" sz="1100" dirty="0"/>
            </a:br>
            <a:r>
              <a:rPr lang="pt-BR" sz="11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lang="pt-BR" sz="1100" dirty="0"/>
              <a:t>clf__penalty: 'elasticnet' </a:t>
            </a:r>
            <a:endParaRPr lang="pt-BR" sz="11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spcBef>
                <a:spcPts val="500"/>
              </a:spcBef>
              <a:defRPr sz="130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1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lang="pt-BR" sz="1100" dirty="0"/>
              <a:t>tfidf__use_idf: </a:t>
            </a:r>
            <a:r>
              <a:rPr lang="pt-BR" sz="1100" b="1" dirty="0">
                <a:solidFill>
                  <a:srgbClr val="01701F"/>
                </a:solidFill>
                <a:latin typeface="Times"/>
                <a:ea typeface="Times"/>
                <a:cs typeface="Times"/>
                <a:sym typeface="Times"/>
              </a:rPr>
              <a:t>True </a:t>
            </a:r>
            <a:endParaRPr lang="pt-BR" sz="11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spcBef>
                <a:spcPts val="500"/>
              </a:spcBef>
              <a:defRPr sz="130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1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lang="pt-BR" sz="1100" dirty="0"/>
              <a:t>vect__max_n: 2 </a:t>
            </a:r>
            <a:endParaRPr lang="pt-BR" sz="1100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spcBef>
                <a:spcPts val="500"/>
              </a:spcBef>
              <a:defRPr sz="130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1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lang="pt-BR" sz="1100" dirty="0"/>
              <a:t>vect__max_df: 0.75 </a:t>
            </a:r>
            <a:endParaRPr lang="pt-BR" sz="1100" dirty="0">
              <a:solidFill>
                <a:srgbClr val="208050"/>
              </a:solidFill>
            </a:endParaRPr>
          </a:p>
          <a:p>
            <a:pPr defTabSz="457200" rtl="0">
              <a:spcBef>
                <a:spcPts val="500"/>
              </a:spcBef>
              <a:defRPr sz="1300">
                <a:solidFill>
                  <a:srgbClr val="23232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1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lang="pt-BR" sz="1100" dirty="0"/>
              <a:t>vect__max_features: 50000 </a:t>
            </a:r>
          </a:p>
        </p:txBody>
      </p:sp>
      <p:sp>
        <p:nvSpPr>
          <p:cNvPr id="598" name="Shape 598"/>
          <p:cNvSpPr/>
          <p:nvPr/>
        </p:nvSpPr>
        <p:spPr>
          <a:xfrm>
            <a:off x="341689" y="2738234"/>
            <a:ext cx="846062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rtlCol="0"/>
          <a:lstStyle/>
          <a:p>
            <a:pPr rtl="0"/>
            <a:endParaRPr lang="pt-BR" dirty="0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rgbClr val="D8D8D8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601" name="Shape 60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5B0D0E">
              <a:alpha val="65882"/>
            </a:srgbClr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3200">
                <a:latin typeface="Raleway"/>
                <a:ea typeface="Raleway"/>
                <a:cs typeface="Raleway"/>
                <a:sym typeface="Raleway"/>
              </a:defRPr>
            </a:pPr>
            <a:endParaRPr lang="pt-BR" dirty="0"/>
          </a:p>
        </p:txBody>
      </p:sp>
      <p:sp>
        <p:nvSpPr>
          <p:cNvPr id="602" name="Shape 602"/>
          <p:cNvSpPr/>
          <p:nvPr/>
        </p:nvSpPr>
        <p:spPr>
          <a:xfrm>
            <a:off x="884136" y="1988668"/>
            <a:ext cx="7375728" cy="78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 algn="ctr">
              <a:lnSpc>
                <a:spcPct val="140000"/>
              </a:lnSpc>
              <a:defRPr sz="3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rtl="0"/>
            <a:r>
              <a:rPr lang="pt-BR" dirty="0"/>
              <a:t>PRÉ-PROCESSAMENTO</a:t>
            </a:r>
          </a:p>
        </p:txBody>
      </p:sp>
      <p:sp>
        <p:nvSpPr>
          <p:cNvPr id="603" name="Shape 603"/>
          <p:cNvSpPr/>
          <p:nvPr/>
        </p:nvSpPr>
        <p:spPr>
          <a:xfrm>
            <a:off x="4009261" y="2726667"/>
            <a:ext cx="1122901" cy="11229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604" name="Shape 604"/>
          <p:cNvSpPr/>
          <p:nvPr/>
        </p:nvSpPr>
        <p:spPr>
          <a:xfrm>
            <a:off x="4373767" y="3071749"/>
            <a:ext cx="393901" cy="43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24" y="11792"/>
                </a:moveTo>
                <a:cubicBezTo>
                  <a:pt x="7438" y="11792"/>
                  <a:pt x="7152" y="12026"/>
                  <a:pt x="7152" y="12259"/>
                </a:cubicBezTo>
                <a:cubicBezTo>
                  <a:pt x="7152" y="12610"/>
                  <a:pt x="7438" y="12726"/>
                  <a:pt x="7724" y="12726"/>
                </a:cubicBezTo>
                <a:cubicBezTo>
                  <a:pt x="8154" y="12726"/>
                  <a:pt x="8440" y="12610"/>
                  <a:pt x="8440" y="12259"/>
                </a:cubicBezTo>
                <a:cubicBezTo>
                  <a:pt x="8440" y="12026"/>
                  <a:pt x="8154" y="11792"/>
                  <a:pt x="7724" y="11792"/>
                </a:cubicBezTo>
                <a:close/>
                <a:moveTo>
                  <a:pt x="10728" y="13777"/>
                </a:moveTo>
                <a:cubicBezTo>
                  <a:pt x="10156" y="13777"/>
                  <a:pt x="9584" y="14244"/>
                  <a:pt x="9584" y="14711"/>
                </a:cubicBezTo>
                <a:cubicBezTo>
                  <a:pt x="9584" y="15295"/>
                  <a:pt x="10156" y="15762"/>
                  <a:pt x="10728" y="15762"/>
                </a:cubicBezTo>
                <a:cubicBezTo>
                  <a:pt x="11444" y="15762"/>
                  <a:pt x="12016" y="15295"/>
                  <a:pt x="12016" y="14711"/>
                </a:cubicBezTo>
                <a:cubicBezTo>
                  <a:pt x="12016" y="14244"/>
                  <a:pt x="11444" y="13777"/>
                  <a:pt x="10728" y="13777"/>
                </a:cubicBezTo>
                <a:close/>
                <a:moveTo>
                  <a:pt x="6008" y="15762"/>
                </a:moveTo>
                <a:cubicBezTo>
                  <a:pt x="5293" y="15762"/>
                  <a:pt x="4720" y="16229"/>
                  <a:pt x="4720" y="16696"/>
                </a:cubicBezTo>
                <a:cubicBezTo>
                  <a:pt x="4720" y="17280"/>
                  <a:pt x="5293" y="17747"/>
                  <a:pt x="6008" y="17747"/>
                </a:cubicBezTo>
                <a:cubicBezTo>
                  <a:pt x="6580" y="17747"/>
                  <a:pt x="7152" y="17280"/>
                  <a:pt x="7152" y="16696"/>
                </a:cubicBezTo>
                <a:cubicBezTo>
                  <a:pt x="7152" y="16229"/>
                  <a:pt x="6580" y="15762"/>
                  <a:pt x="6008" y="15762"/>
                </a:cubicBezTo>
                <a:close/>
                <a:moveTo>
                  <a:pt x="16879" y="7823"/>
                </a:moveTo>
                <a:cubicBezTo>
                  <a:pt x="16879" y="2919"/>
                  <a:pt x="16879" y="2919"/>
                  <a:pt x="16879" y="2919"/>
                </a:cubicBezTo>
                <a:cubicBezTo>
                  <a:pt x="18024" y="2919"/>
                  <a:pt x="18024" y="2919"/>
                  <a:pt x="18024" y="2919"/>
                </a:cubicBezTo>
                <a:cubicBezTo>
                  <a:pt x="18739" y="2919"/>
                  <a:pt x="19311" y="2452"/>
                  <a:pt x="19311" y="1985"/>
                </a:cubicBezTo>
                <a:cubicBezTo>
                  <a:pt x="19311" y="934"/>
                  <a:pt x="19311" y="934"/>
                  <a:pt x="19311" y="934"/>
                </a:cubicBezTo>
                <a:cubicBezTo>
                  <a:pt x="19311" y="467"/>
                  <a:pt x="18739" y="0"/>
                  <a:pt x="18024" y="0"/>
                </a:cubicBezTo>
                <a:cubicBezTo>
                  <a:pt x="3576" y="0"/>
                  <a:pt x="3576" y="0"/>
                  <a:pt x="3576" y="0"/>
                </a:cubicBezTo>
                <a:cubicBezTo>
                  <a:pt x="2861" y="0"/>
                  <a:pt x="2289" y="467"/>
                  <a:pt x="2289" y="934"/>
                </a:cubicBezTo>
                <a:cubicBezTo>
                  <a:pt x="2289" y="1985"/>
                  <a:pt x="2289" y="1985"/>
                  <a:pt x="2289" y="1985"/>
                </a:cubicBezTo>
                <a:cubicBezTo>
                  <a:pt x="2289" y="2452"/>
                  <a:pt x="2861" y="2919"/>
                  <a:pt x="3576" y="2919"/>
                </a:cubicBezTo>
                <a:cubicBezTo>
                  <a:pt x="4720" y="2919"/>
                  <a:pt x="4720" y="2919"/>
                  <a:pt x="4720" y="2919"/>
                </a:cubicBezTo>
                <a:cubicBezTo>
                  <a:pt x="4720" y="7823"/>
                  <a:pt x="4720" y="7823"/>
                  <a:pt x="4720" y="7823"/>
                </a:cubicBezTo>
                <a:cubicBezTo>
                  <a:pt x="1860" y="9457"/>
                  <a:pt x="0" y="12143"/>
                  <a:pt x="0" y="15295"/>
                </a:cubicBezTo>
                <a:cubicBezTo>
                  <a:pt x="0" y="17747"/>
                  <a:pt x="1287" y="20082"/>
                  <a:pt x="3290" y="21600"/>
                </a:cubicBezTo>
                <a:cubicBezTo>
                  <a:pt x="18310" y="21600"/>
                  <a:pt x="18310" y="21600"/>
                  <a:pt x="18310" y="21600"/>
                </a:cubicBezTo>
                <a:cubicBezTo>
                  <a:pt x="20312" y="20082"/>
                  <a:pt x="21600" y="17747"/>
                  <a:pt x="21600" y="15295"/>
                </a:cubicBezTo>
                <a:cubicBezTo>
                  <a:pt x="21600" y="12143"/>
                  <a:pt x="19740" y="9457"/>
                  <a:pt x="16879" y="7823"/>
                </a:cubicBezTo>
                <a:close/>
                <a:moveTo>
                  <a:pt x="3576" y="1985"/>
                </a:moveTo>
                <a:cubicBezTo>
                  <a:pt x="3576" y="934"/>
                  <a:pt x="3576" y="934"/>
                  <a:pt x="3576" y="934"/>
                </a:cubicBezTo>
                <a:cubicBezTo>
                  <a:pt x="18024" y="934"/>
                  <a:pt x="18024" y="934"/>
                  <a:pt x="18024" y="934"/>
                </a:cubicBezTo>
                <a:cubicBezTo>
                  <a:pt x="18024" y="1985"/>
                  <a:pt x="18024" y="1985"/>
                  <a:pt x="18024" y="1985"/>
                </a:cubicBezTo>
                <a:lnTo>
                  <a:pt x="3576" y="1985"/>
                </a:lnTo>
                <a:close/>
                <a:moveTo>
                  <a:pt x="15592" y="2919"/>
                </a:moveTo>
                <a:cubicBezTo>
                  <a:pt x="15592" y="4320"/>
                  <a:pt x="15592" y="4320"/>
                  <a:pt x="15592" y="4320"/>
                </a:cubicBezTo>
                <a:cubicBezTo>
                  <a:pt x="14448" y="4320"/>
                  <a:pt x="12874" y="4553"/>
                  <a:pt x="11157" y="5371"/>
                </a:cubicBezTo>
                <a:cubicBezTo>
                  <a:pt x="9155" y="6305"/>
                  <a:pt x="7295" y="5955"/>
                  <a:pt x="6008" y="5487"/>
                </a:cubicBezTo>
                <a:cubicBezTo>
                  <a:pt x="6008" y="2919"/>
                  <a:pt x="6008" y="2919"/>
                  <a:pt x="6008" y="2919"/>
                </a:cubicBezTo>
                <a:lnTo>
                  <a:pt x="15592" y="2919"/>
                </a:lnTo>
                <a:close/>
                <a:moveTo>
                  <a:pt x="17738" y="20666"/>
                </a:moveTo>
                <a:cubicBezTo>
                  <a:pt x="3862" y="20666"/>
                  <a:pt x="3862" y="20666"/>
                  <a:pt x="3862" y="20666"/>
                </a:cubicBezTo>
                <a:cubicBezTo>
                  <a:pt x="2146" y="19148"/>
                  <a:pt x="1144" y="17280"/>
                  <a:pt x="1144" y="15295"/>
                </a:cubicBezTo>
                <a:cubicBezTo>
                  <a:pt x="1144" y="12610"/>
                  <a:pt x="2718" y="10158"/>
                  <a:pt x="5436" y="8640"/>
                </a:cubicBezTo>
                <a:cubicBezTo>
                  <a:pt x="5722" y="8523"/>
                  <a:pt x="6008" y="8173"/>
                  <a:pt x="6008" y="7823"/>
                </a:cubicBezTo>
                <a:cubicBezTo>
                  <a:pt x="6008" y="6538"/>
                  <a:pt x="6008" y="6538"/>
                  <a:pt x="6008" y="6538"/>
                </a:cubicBezTo>
                <a:cubicBezTo>
                  <a:pt x="6723" y="6772"/>
                  <a:pt x="7581" y="6889"/>
                  <a:pt x="8440" y="6889"/>
                </a:cubicBezTo>
                <a:cubicBezTo>
                  <a:pt x="9441" y="6889"/>
                  <a:pt x="10585" y="6772"/>
                  <a:pt x="11730" y="6188"/>
                </a:cubicBezTo>
                <a:cubicBezTo>
                  <a:pt x="13303" y="5487"/>
                  <a:pt x="14591" y="5254"/>
                  <a:pt x="15592" y="5371"/>
                </a:cubicBezTo>
                <a:cubicBezTo>
                  <a:pt x="15592" y="7823"/>
                  <a:pt x="15592" y="7823"/>
                  <a:pt x="15592" y="7823"/>
                </a:cubicBezTo>
                <a:cubicBezTo>
                  <a:pt x="15592" y="8173"/>
                  <a:pt x="15878" y="8523"/>
                  <a:pt x="16164" y="8640"/>
                </a:cubicBezTo>
                <a:cubicBezTo>
                  <a:pt x="18882" y="10158"/>
                  <a:pt x="20456" y="12610"/>
                  <a:pt x="20456" y="15295"/>
                </a:cubicBezTo>
                <a:cubicBezTo>
                  <a:pt x="20456" y="17280"/>
                  <a:pt x="19454" y="19148"/>
                  <a:pt x="17738" y="20666"/>
                </a:cubicBezTo>
                <a:close/>
                <a:moveTo>
                  <a:pt x="16164" y="15762"/>
                </a:moveTo>
                <a:cubicBezTo>
                  <a:pt x="15878" y="15762"/>
                  <a:pt x="15592" y="15996"/>
                  <a:pt x="15592" y="16229"/>
                </a:cubicBezTo>
                <a:cubicBezTo>
                  <a:pt x="15592" y="16463"/>
                  <a:pt x="15878" y="16696"/>
                  <a:pt x="16164" y="16696"/>
                </a:cubicBezTo>
                <a:cubicBezTo>
                  <a:pt x="16593" y="16696"/>
                  <a:pt x="16879" y="16463"/>
                  <a:pt x="16879" y="16229"/>
                </a:cubicBezTo>
                <a:cubicBezTo>
                  <a:pt x="16879" y="15996"/>
                  <a:pt x="16593" y="15762"/>
                  <a:pt x="16164" y="15762"/>
                </a:cubicBezTo>
                <a:close/>
                <a:moveTo>
                  <a:pt x="12588" y="8873"/>
                </a:moveTo>
                <a:cubicBezTo>
                  <a:pt x="11587" y="8873"/>
                  <a:pt x="10728" y="9457"/>
                  <a:pt x="10728" y="10275"/>
                </a:cubicBezTo>
                <a:cubicBezTo>
                  <a:pt x="10728" y="11092"/>
                  <a:pt x="11587" y="11792"/>
                  <a:pt x="12588" y="11792"/>
                </a:cubicBezTo>
                <a:cubicBezTo>
                  <a:pt x="13589" y="11792"/>
                  <a:pt x="14448" y="11092"/>
                  <a:pt x="14448" y="10275"/>
                </a:cubicBezTo>
                <a:cubicBezTo>
                  <a:pt x="14448" y="9457"/>
                  <a:pt x="13589" y="8873"/>
                  <a:pt x="12588" y="8873"/>
                </a:cubicBezTo>
                <a:close/>
                <a:moveTo>
                  <a:pt x="12588" y="10858"/>
                </a:moveTo>
                <a:cubicBezTo>
                  <a:pt x="12302" y="10858"/>
                  <a:pt x="12016" y="10625"/>
                  <a:pt x="12016" y="10275"/>
                </a:cubicBezTo>
                <a:cubicBezTo>
                  <a:pt x="12016" y="10041"/>
                  <a:pt x="12302" y="9807"/>
                  <a:pt x="12588" y="9807"/>
                </a:cubicBezTo>
                <a:cubicBezTo>
                  <a:pt x="12874" y="9807"/>
                  <a:pt x="13160" y="10041"/>
                  <a:pt x="13160" y="10275"/>
                </a:cubicBezTo>
                <a:cubicBezTo>
                  <a:pt x="13160" y="10625"/>
                  <a:pt x="12874" y="10858"/>
                  <a:pt x="12588" y="10858"/>
                </a:cubicBezTo>
                <a:close/>
                <a:moveTo>
                  <a:pt x="12588" y="17747"/>
                </a:moveTo>
                <a:cubicBezTo>
                  <a:pt x="12302" y="17747"/>
                  <a:pt x="12016" y="17980"/>
                  <a:pt x="12016" y="18214"/>
                </a:cubicBezTo>
                <a:cubicBezTo>
                  <a:pt x="12016" y="18447"/>
                  <a:pt x="12302" y="18681"/>
                  <a:pt x="12588" y="18681"/>
                </a:cubicBezTo>
                <a:cubicBezTo>
                  <a:pt x="12874" y="18681"/>
                  <a:pt x="13160" y="18447"/>
                  <a:pt x="13160" y="18214"/>
                </a:cubicBezTo>
                <a:cubicBezTo>
                  <a:pt x="13160" y="17980"/>
                  <a:pt x="12874" y="17747"/>
                  <a:pt x="12588" y="1774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rtlCol="0"/>
          <a:lstStyle/>
          <a:p>
            <a:pPr rtl="0"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PRÁTICA: Módulo de pré-processamento</a:t>
            </a:r>
          </a:p>
        </p:txBody>
      </p:sp>
      <p:sp>
        <p:nvSpPr>
          <p:cNvPr id="607" name="Shape 607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26</a:t>
            </a:fld>
            <a:endParaRPr lang="pt-BR" dirty="0"/>
          </a:p>
        </p:txBody>
      </p:sp>
      <p:sp>
        <p:nvSpPr>
          <p:cNvPr id="608" name="Shape 608"/>
          <p:cNvSpPr/>
          <p:nvPr/>
        </p:nvSpPr>
        <p:spPr>
          <a:xfrm>
            <a:off x="6337135" y="982980"/>
            <a:ext cx="2403589" cy="472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>
              <a:lnSpc>
                <a:spcPct val="15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Data </a:t>
            </a:r>
            <a:r>
              <a:rPr lang="pt-BR" dirty="0" err="1"/>
              <a:t>Manipulators</a:t>
            </a:r>
            <a:endParaRPr lang="pt-BR" dirty="0"/>
          </a:p>
          <a:p>
            <a:pPr marL="228600" indent="-228600" rtl="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Binarizer</a:t>
            </a:r>
            <a:endParaRPr lang="pt-BR" dirty="0"/>
          </a:p>
          <a:p>
            <a:pPr marL="228600" indent="-228600" rtl="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KernelCenterer</a:t>
            </a:r>
            <a:endParaRPr lang="pt-BR" dirty="0"/>
          </a:p>
          <a:p>
            <a:pPr marL="228600" indent="-228600" rtl="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MaxAbsScaler</a:t>
            </a:r>
            <a:endParaRPr lang="pt-BR" dirty="0"/>
          </a:p>
          <a:p>
            <a:pPr marL="228600" indent="-228600" rtl="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MinMaxScaler</a:t>
            </a:r>
            <a:endParaRPr lang="pt-BR" dirty="0"/>
          </a:p>
          <a:p>
            <a:pPr marL="228600" indent="-228600" rtl="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Normalizer</a:t>
            </a:r>
            <a:endParaRPr lang="pt-BR" dirty="0"/>
          </a:p>
          <a:p>
            <a:pPr marL="228600" indent="-228600" rtl="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OneHotEncoder</a:t>
            </a:r>
            <a:endParaRPr lang="pt-BR" dirty="0"/>
          </a:p>
          <a:p>
            <a:pPr marL="228600" indent="-228600" rtl="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PolynomialFeatures</a:t>
            </a:r>
            <a:endParaRPr lang="pt-BR" dirty="0"/>
          </a:p>
          <a:p>
            <a:pPr marL="228600" indent="-228600" rtl="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RobustScaler</a:t>
            </a:r>
            <a:endParaRPr lang="pt-BR" dirty="0"/>
          </a:p>
          <a:p>
            <a:pPr marL="228600" indent="-228600" rtl="0">
              <a:lnSpc>
                <a:spcPct val="15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StandardScaler</a:t>
            </a:r>
            <a:endParaRPr lang="pt-BR" dirty="0"/>
          </a:p>
          <a:p>
            <a:pPr rtl="0">
              <a:lnSpc>
                <a:spcPct val="15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Data </a:t>
            </a:r>
            <a:r>
              <a:rPr lang="pt-BR" dirty="0" err="1"/>
              <a:t>Imputation</a:t>
            </a:r>
            <a:endParaRPr lang="pt-BR" dirty="0"/>
          </a:p>
          <a:p>
            <a:pPr marL="140368" indent="-140368" rtl="0">
              <a:lnSpc>
                <a:spcPct val="15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Imputer</a:t>
            </a:r>
            <a:endParaRPr lang="pt-BR" dirty="0"/>
          </a:p>
          <a:p>
            <a:pPr rtl="0">
              <a:lnSpc>
                <a:spcPct val="15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Function Transformer</a:t>
            </a:r>
          </a:p>
          <a:p>
            <a:pPr marL="140368" indent="-140368" rtl="0">
              <a:lnSpc>
                <a:spcPct val="15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FunctionTransformer</a:t>
            </a:r>
          </a:p>
          <a:p>
            <a:pPr rtl="0">
              <a:lnSpc>
                <a:spcPct val="15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Label</a:t>
            </a:r>
            <a:r>
              <a:rPr lang="pt-BR" dirty="0"/>
              <a:t> </a:t>
            </a:r>
            <a:r>
              <a:rPr lang="pt-BR" dirty="0" err="1"/>
              <a:t>Manipulators</a:t>
            </a:r>
            <a:endParaRPr lang="pt-BR" dirty="0"/>
          </a:p>
          <a:p>
            <a:pPr marL="140368" indent="-140368" rtl="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LabelBinarizer</a:t>
            </a:r>
            <a:endParaRPr lang="pt-BR" dirty="0"/>
          </a:p>
          <a:p>
            <a:pPr marL="140368" indent="-140368" rtl="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LabelEncoder</a:t>
            </a:r>
            <a:endParaRPr lang="pt-BR" dirty="0"/>
          </a:p>
          <a:p>
            <a:pPr marL="140368" indent="-140368" rtl="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 err="1"/>
              <a:t>MultiLabelBinarizer</a:t>
            </a:r>
            <a:endParaRPr lang="pt-BR" dirty="0"/>
          </a:p>
        </p:txBody>
      </p:sp>
      <p:sp>
        <p:nvSpPr>
          <p:cNvPr id="609" name="Shape 609"/>
          <p:cNvSpPr/>
          <p:nvPr/>
        </p:nvSpPr>
        <p:spPr>
          <a:xfrm>
            <a:off x="312206" y="911676"/>
            <a:ext cx="4078926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/>
            <a:r>
              <a:rPr lang="pt-BR" dirty="0"/>
              <a:t>Com esta prática, vamos conhecer o módulo de pré-processamento.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Ele está repleto de classes muito úteis para essa operação.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A finalidade é reutilizar ao máximo as funções existentes.</a:t>
            </a:r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r>
              <a:rPr lang="pt-BR" b="1" dirty="0"/>
              <a:t>Prática</a:t>
            </a:r>
            <a:r>
              <a:rPr lang="pt-BR" dirty="0"/>
              <a:t>:</a:t>
            </a:r>
          </a:p>
          <a:p>
            <a:pPr marL="187157" indent="-187157" rtl="0">
              <a:lnSpc>
                <a:spcPct val="150000"/>
              </a:lnSpc>
              <a:buSzPct val="100000"/>
              <a:buAutoNum type="arabicPeriod"/>
            </a:pPr>
            <a:r>
              <a:rPr lang="pt-BR" dirty="0"/>
              <a:t>Formar duplas</a:t>
            </a:r>
          </a:p>
          <a:p>
            <a:pPr marL="187157" indent="-187157" rtl="0">
              <a:lnSpc>
                <a:spcPct val="150000"/>
              </a:lnSpc>
              <a:buSzPct val="100000"/>
              <a:buAutoNum type="arabicPeriod"/>
            </a:pPr>
            <a:r>
              <a:rPr lang="pt-BR" dirty="0"/>
              <a:t>Selecionar uma função por grupo</a:t>
            </a:r>
          </a:p>
          <a:p>
            <a:pPr marL="187157" indent="-187157" rtl="0">
              <a:lnSpc>
                <a:spcPct val="150000"/>
              </a:lnSpc>
              <a:buSzPct val="100000"/>
              <a:buAutoNum type="arabicPeriod"/>
            </a:pPr>
            <a:r>
              <a:rPr lang="pt-BR" dirty="0"/>
              <a:t>Ler a documentação dessa função</a:t>
            </a:r>
          </a:p>
          <a:p>
            <a:pPr marL="187157" indent="-187157" rtl="0">
              <a:lnSpc>
                <a:spcPct val="150000"/>
              </a:lnSpc>
              <a:buSzPct val="100000"/>
              <a:buAutoNum type="arabicPeriod"/>
            </a:pPr>
            <a:r>
              <a:rPr lang="pt-BR" dirty="0"/>
              <a:t>Explicar o funcionamento para a turma.</a:t>
            </a:r>
          </a:p>
        </p:txBody>
      </p:sp>
      <p:sp>
        <p:nvSpPr>
          <p:cNvPr id="610" name="Shape 610"/>
          <p:cNvSpPr/>
          <p:nvPr/>
        </p:nvSpPr>
        <p:spPr>
          <a:xfrm>
            <a:off x="1440213" y="2713088"/>
            <a:ext cx="451822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>
            <a:lvl1pPr>
              <a:defRPr u="sng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defRPr>
            </a:lvl1pPr>
          </a:lstStyle>
          <a:p>
            <a:pPr rtl="0">
              <a:defRPr u="none">
                <a:solidFill>
                  <a:srgbClr val="000000"/>
                </a:solidFill>
                <a:uFillTx/>
              </a:defRPr>
            </a:pPr>
            <a:r>
              <a:rPr lang="pt-BR" u="sng" dirty="0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rPr>
              <a:t>http://scikit-learn.org/stable/modules/preprocessing.html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CUSTOM TRANSFORMERS</a:t>
            </a:r>
          </a:p>
        </p:txBody>
      </p:sp>
      <p:sp>
        <p:nvSpPr>
          <p:cNvPr id="613" name="Shape 613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27</a:t>
            </a:fld>
            <a:endParaRPr lang="pt-BR" dirty="0"/>
          </a:p>
        </p:txBody>
      </p:sp>
      <p:sp>
        <p:nvSpPr>
          <p:cNvPr id="614" name="Shape 614"/>
          <p:cNvSpPr/>
          <p:nvPr/>
        </p:nvSpPr>
        <p:spPr>
          <a:xfrm>
            <a:off x="322716" y="717042"/>
            <a:ext cx="8128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/>
            <a:r>
              <a:rPr lang="pt-BR" dirty="0"/>
              <a:t>Apesar da riqueza do módulo de pré-processamento, às vezes ele pode não ser suficiente. Nesses casos, é bom criar transformadores personalizados. Existem duas maneiras de fazer isso:</a:t>
            </a:r>
          </a:p>
        </p:txBody>
      </p:sp>
      <p:sp>
        <p:nvSpPr>
          <p:cNvPr id="615" name="Shape 615"/>
          <p:cNvSpPr/>
          <p:nvPr/>
        </p:nvSpPr>
        <p:spPr>
          <a:xfrm>
            <a:off x="268846" y="1308962"/>
            <a:ext cx="861389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rtl="0"/>
            <a:r>
              <a:rPr lang="pt-BR" dirty="0"/>
              <a:t>1. Estender a BaseClass em Scikit-Learn. </a:t>
            </a:r>
          </a:p>
          <a:p>
            <a:pPr rtl="0"/>
            <a:r>
              <a:rPr lang="pt-BR" dirty="0"/>
              <a:t>Neste exemplo, criamos um transformador muito simples que retorna a entrada multiplicada por um fator X:</a:t>
            </a:r>
          </a:p>
        </p:txBody>
      </p:sp>
      <p:pic>
        <p:nvPicPr>
          <p:cNvPr id="616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6" y="1849080"/>
            <a:ext cx="3486450" cy="3403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33" y="2984355"/>
            <a:ext cx="1231901" cy="123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479" y="2984355"/>
            <a:ext cx="1244601" cy="1231901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Shape 619"/>
          <p:cNvSpPr/>
          <p:nvPr/>
        </p:nvSpPr>
        <p:spPr>
          <a:xfrm>
            <a:off x="5362156" y="299707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rtlCol="0" anchor="ctr"/>
          <a:lstStyle/>
          <a:p>
            <a:pPr rtl="0"/>
            <a:endParaRPr lang="pt-BR" dirty="0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CUSTOM TRANSFORMERS (cont.)</a:t>
            </a:r>
          </a:p>
        </p:txBody>
      </p:sp>
      <p:sp>
        <p:nvSpPr>
          <p:cNvPr id="622" name="Shape 622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28</a:t>
            </a:fld>
            <a:endParaRPr lang="pt-BR" dirty="0"/>
          </a:p>
        </p:txBody>
      </p:sp>
      <p:sp>
        <p:nvSpPr>
          <p:cNvPr id="623" name="Shape 623"/>
          <p:cNvSpPr/>
          <p:nvPr/>
        </p:nvSpPr>
        <p:spPr>
          <a:xfrm>
            <a:off x="322716" y="717042"/>
            <a:ext cx="8128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/>
            <a:r>
              <a:rPr lang="pt-BR" dirty="0"/>
              <a:t>A outra maneira de gerar um Custom Transformer é usando a função Function Transformer do módulo de pré-processamento.</a:t>
            </a:r>
          </a:p>
        </p:txBody>
      </p:sp>
      <p:sp>
        <p:nvSpPr>
          <p:cNvPr id="624" name="Shape 624"/>
          <p:cNvSpPr/>
          <p:nvPr/>
        </p:nvSpPr>
        <p:spPr>
          <a:xfrm>
            <a:off x="268846" y="1410562"/>
            <a:ext cx="653480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rtl="0"/>
            <a:r>
              <a:rPr lang="pt-BR" dirty="0"/>
              <a:t>Exemplo: Criar um transformador personalizado que retorne o logaritmo do input.</a:t>
            </a:r>
          </a:p>
        </p:txBody>
      </p:sp>
      <p:pic>
        <p:nvPicPr>
          <p:cNvPr id="625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000250"/>
            <a:ext cx="6832600" cy="194310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Shape 626"/>
          <p:cNvSpPr/>
          <p:nvPr/>
        </p:nvSpPr>
        <p:spPr>
          <a:xfrm>
            <a:off x="683595" y="4169908"/>
            <a:ext cx="354359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rtl="0"/>
            <a:r>
              <a:rPr lang="pt-BR" dirty="0"/>
              <a:t>Quais são as diferenças entre os métodos?</a:t>
            </a:r>
          </a:p>
        </p:txBody>
      </p:sp>
      <p:sp>
        <p:nvSpPr>
          <p:cNvPr id="627" name="Shape 627"/>
          <p:cNvSpPr/>
          <p:nvPr/>
        </p:nvSpPr>
        <p:spPr>
          <a:xfrm>
            <a:off x="1724519" y="4594851"/>
            <a:ext cx="58278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rtl="0"/>
            <a:r>
              <a:rPr lang="pt-BR" dirty="0"/>
              <a:t>FunctionTransformer usa uma função existente (object ou user-defined).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rgbClr val="D8D8D8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630" name="Shape 63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5B0D0E">
              <a:alpha val="65882"/>
            </a:srgbClr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3200">
                <a:latin typeface="Raleway"/>
                <a:ea typeface="Raleway"/>
                <a:cs typeface="Raleway"/>
                <a:sym typeface="Raleway"/>
              </a:defRPr>
            </a:pPr>
            <a:endParaRPr lang="pt-BR" dirty="0"/>
          </a:p>
        </p:txBody>
      </p:sp>
      <p:sp>
        <p:nvSpPr>
          <p:cNvPr id="631" name="Shape 631"/>
          <p:cNvSpPr/>
          <p:nvPr/>
        </p:nvSpPr>
        <p:spPr>
          <a:xfrm>
            <a:off x="884136" y="2003329"/>
            <a:ext cx="7375728" cy="78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 algn="ctr">
              <a:lnSpc>
                <a:spcPct val="140000"/>
              </a:lnSpc>
              <a:defRPr sz="3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rtl="0"/>
            <a:r>
              <a:rPr lang="pt-BR" dirty="0"/>
              <a:t>FEATURE UNION</a:t>
            </a:r>
          </a:p>
        </p:txBody>
      </p:sp>
      <p:sp>
        <p:nvSpPr>
          <p:cNvPr id="632" name="Shape 632"/>
          <p:cNvSpPr/>
          <p:nvPr/>
        </p:nvSpPr>
        <p:spPr>
          <a:xfrm>
            <a:off x="4009261" y="2726667"/>
            <a:ext cx="1122901" cy="11229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633" name="Shape 633"/>
          <p:cNvSpPr/>
          <p:nvPr/>
        </p:nvSpPr>
        <p:spPr>
          <a:xfrm>
            <a:off x="4373767" y="3071749"/>
            <a:ext cx="393901" cy="43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24" y="11792"/>
                </a:moveTo>
                <a:cubicBezTo>
                  <a:pt x="7438" y="11792"/>
                  <a:pt x="7152" y="12026"/>
                  <a:pt x="7152" y="12259"/>
                </a:cubicBezTo>
                <a:cubicBezTo>
                  <a:pt x="7152" y="12610"/>
                  <a:pt x="7438" y="12726"/>
                  <a:pt x="7724" y="12726"/>
                </a:cubicBezTo>
                <a:cubicBezTo>
                  <a:pt x="8154" y="12726"/>
                  <a:pt x="8440" y="12610"/>
                  <a:pt x="8440" y="12259"/>
                </a:cubicBezTo>
                <a:cubicBezTo>
                  <a:pt x="8440" y="12026"/>
                  <a:pt x="8154" y="11792"/>
                  <a:pt x="7724" y="11792"/>
                </a:cubicBezTo>
                <a:close/>
                <a:moveTo>
                  <a:pt x="10728" y="13777"/>
                </a:moveTo>
                <a:cubicBezTo>
                  <a:pt x="10156" y="13777"/>
                  <a:pt x="9584" y="14244"/>
                  <a:pt x="9584" y="14711"/>
                </a:cubicBezTo>
                <a:cubicBezTo>
                  <a:pt x="9584" y="15295"/>
                  <a:pt x="10156" y="15762"/>
                  <a:pt x="10728" y="15762"/>
                </a:cubicBezTo>
                <a:cubicBezTo>
                  <a:pt x="11444" y="15762"/>
                  <a:pt x="12016" y="15295"/>
                  <a:pt x="12016" y="14711"/>
                </a:cubicBezTo>
                <a:cubicBezTo>
                  <a:pt x="12016" y="14244"/>
                  <a:pt x="11444" y="13777"/>
                  <a:pt x="10728" y="13777"/>
                </a:cubicBezTo>
                <a:close/>
                <a:moveTo>
                  <a:pt x="6008" y="15762"/>
                </a:moveTo>
                <a:cubicBezTo>
                  <a:pt x="5293" y="15762"/>
                  <a:pt x="4720" y="16229"/>
                  <a:pt x="4720" y="16696"/>
                </a:cubicBezTo>
                <a:cubicBezTo>
                  <a:pt x="4720" y="17280"/>
                  <a:pt x="5293" y="17747"/>
                  <a:pt x="6008" y="17747"/>
                </a:cubicBezTo>
                <a:cubicBezTo>
                  <a:pt x="6580" y="17747"/>
                  <a:pt x="7152" y="17280"/>
                  <a:pt x="7152" y="16696"/>
                </a:cubicBezTo>
                <a:cubicBezTo>
                  <a:pt x="7152" y="16229"/>
                  <a:pt x="6580" y="15762"/>
                  <a:pt x="6008" y="15762"/>
                </a:cubicBezTo>
                <a:close/>
                <a:moveTo>
                  <a:pt x="16879" y="7823"/>
                </a:moveTo>
                <a:cubicBezTo>
                  <a:pt x="16879" y="2919"/>
                  <a:pt x="16879" y="2919"/>
                  <a:pt x="16879" y="2919"/>
                </a:cubicBezTo>
                <a:cubicBezTo>
                  <a:pt x="18024" y="2919"/>
                  <a:pt x="18024" y="2919"/>
                  <a:pt x="18024" y="2919"/>
                </a:cubicBezTo>
                <a:cubicBezTo>
                  <a:pt x="18739" y="2919"/>
                  <a:pt x="19311" y="2452"/>
                  <a:pt x="19311" y="1985"/>
                </a:cubicBezTo>
                <a:cubicBezTo>
                  <a:pt x="19311" y="934"/>
                  <a:pt x="19311" y="934"/>
                  <a:pt x="19311" y="934"/>
                </a:cubicBezTo>
                <a:cubicBezTo>
                  <a:pt x="19311" y="467"/>
                  <a:pt x="18739" y="0"/>
                  <a:pt x="18024" y="0"/>
                </a:cubicBezTo>
                <a:cubicBezTo>
                  <a:pt x="3576" y="0"/>
                  <a:pt x="3576" y="0"/>
                  <a:pt x="3576" y="0"/>
                </a:cubicBezTo>
                <a:cubicBezTo>
                  <a:pt x="2861" y="0"/>
                  <a:pt x="2289" y="467"/>
                  <a:pt x="2289" y="934"/>
                </a:cubicBezTo>
                <a:cubicBezTo>
                  <a:pt x="2289" y="1985"/>
                  <a:pt x="2289" y="1985"/>
                  <a:pt x="2289" y="1985"/>
                </a:cubicBezTo>
                <a:cubicBezTo>
                  <a:pt x="2289" y="2452"/>
                  <a:pt x="2861" y="2919"/>
                  <a:pt x="3576" y="2919"/>
                </a:cubicBezTo>
                <a:cubicBezTo>
                  <a:pt x="4720" y="2919"/>
                  <a:pt x="4720" y="2919"/>
                  <a:pt x="4720" y="2919"/>
                </a:cubicBezTo>
                <a:cubicBezTo>
                  <a:pt x="4720" y="7823"/>
                  <a:pt x="4720" y="7823"/>
                  <a:pt x="4720" y="7823"/>
                </a:cubicBezTo>
                <a:cubicBezTo>
                  <a:pt x="1860" y="9457"/>
                  <a:pt x="0" y="12143"/>
                  <a:pt x="0" y="15295"/>
                </a:cubicBezTo>
                <a:cubicBezTo>
                  <a:pt x="0" y="17747"/>
                  <a:pt x="1287" y="20082"/>
                  <a:pt x="3290" y="21600"/>
                </a:cubicBezTo>
                <a:cubicBezTo>
                  <a:pt x="18310" y="21600"/>
                  <a:pt x="18310" y="21600"/>
                  <a:pt x="18310" y="21600"/>
                </a:cubicBezTo>
                <a:cubicBezTo>
                  <a:pt x="20312" y="20082"/>
                  <a:pt x="21600" y="17747"/>
                  <a:pt x="21600" y="15295"/>
                </a:cubicBezTo>
                <a:cubicBezTo>
                  <a:pt x="21600" y="12143"/>
                  <a:pt x="19740" y="9457"/>
                  <a:pt x="16879" y="7823"/>
                </a:cubicBezTo>
                <a:close/>
                <a:moveTo>
                  <a:pt x="3576" y="1985"/>
                </a:moveTo>
                <a:cubicBezTo>
                  <a:pt x="3576" y="934"/>
                  <a:pt x="3576" y="934"/>
                  <a:pt x="3576" y="934"/>
                </a:cubicBezTo>
                <a:cubicBezTo>
                  <a:pt x="18024" y="934"/>
                  <a:pt x="18024" y="934"/>
                  <a:pt x="18024" y="934"/>
                </a:cubicBezTo>
                <a:cubicBezTo>
                  <a:pt x="18024" y="1985"/>
                  <a:pt x="18024" y="1985"/>
                  <a:pt x="18024" y="1985"/>
                </a:cubicBezTo>
                <a:lnTo>
                  <a:pt x="3576" y="1985"/>
                </a:lnTo>
                <a:close/>
                <a:moveTo>
                  <a:pt x="15592" y="2919"/>
                </a:moveTo>
                <a:cubicBezTo>
                  <a:pt x="15592" y="4320"/>
                  <a:pt x="15592" y="4320"/>
                  <a:pt x="15592" y="4320"/>
                </a:cubicBezTo>
                <a:cubicBezTo>
                  <a:pt x="14448" y="4320"/>
                  <a:pt x="12874" y="4553"/>
                  <a:pt x="11157" y="5371"/>
                </a:cubicBezTo>
                <a:cubicBezTo>
                  <a:pt x="9155" y="6305"/>
                  <a:pt x="7295" y="5955"/>
                  <a:pt x="6008" y="5487"/>
                </a:cubicBezTo>
                <a:cubicBezTo>
                  <a:pt x="6008" y="2919"/>
                  <a:pt x="6008" y="2919"/>
                  <a:pt x="6008" y="2919"/>
                </a:cubicBezTo>
                <a:lnTo>
                  <a:pt x="15592" y="2919"/>
                </a:lnTo>
                <a:close/>
                <a:moveTo>
                  <a:pt x="17738" y="20666"/>
                </a:moveTo>
                <a:cubicBezTo>
                  <a:pt x="3862" y="20666"/>
                  <a:pt x="3862" y="20666"/>
                  <a:pt x="3862" y="20666"/>
                </a:cubicBezTo>
                <a:cubicBezTo>
                  <a:pt x="2146" y="19148"/>
                  <a:pt x="1144" y="17280"/>
                  <a:pt x="1144" y="15295"/>
                </a:cubicBezTo>
                <a:cubicBezTo>
                  <a:pt x="1144" y="12610"/>
                  <a:pt x="2718" y="10158"/>
                  <a:pt x="5436" y="8640"/>
                </a:cubicBezTo>
                <a:cubicBezTo>
                  <a:pt x="5722" y="8523"/>
                  <a:pt x="6008" y="8173"/>
                  <a:pt x="6008" y="7823"/>
                </a:cubicBezTo>
                <a:cubicBezTo>
                  <a:pt x="6008" y="6538"/>
                  <a:pt x="6008" y="6538"/>
                  <a:pt x="6008" y="6538"/>
                </a:cubicBezTo>
                <a:cubicBezTo>
                  <a:pt x="6723" y="6772"/>
                  <a:pt x="7581" y="6889"/>
                  <a:pt x="8440" y="6889"/>
                </a:cubicBezTo>
                <a:cubicBezTo>
                  <a:pt x="9441" y="6889"/>
                  <a:pt x="10585" y="6772"/>
                  <a:pt x="11730" y="6188"/>
                </a:cubicBezTo>
                <a:cubicBezTo>
                  <a:pt x="13303" y="5487"/>
                  <a:pt x="14591" y="5254"/>
                  <a:pt x="15592" y="5371"/>
                </a:cubicBezTo>
                <a:cubicBezTo>
                  <a:pt x="15592" y="7823"/>
                  <a:pt x="15592" y="7823"/>
                  <a:pt x="15592" y="7823"/>
                </a:cubicBezTo>
                <a:cubicBezTo>
                  <a:pt x="15592" y="8173"/>
                  <a:pt x="15878" y="8523"/>
                  <a:pt x="16164" y="8640"/>
                </a:cubicBezTo>
                <a:cubicBezTo>
                  <a:pt x="18882" y="10158"/>
                  <a:pt x="20456" y="12610"/>
                  <a:pt x="20456" y="15295"/>
                </a:cubicBezTo>
                <a:cubicBezTo>
                  <a:pt x="20456" y="17280"/>
                  <a:pt x="19454" y="19148"/>
                  <a:pt x="17738" y="20666"/>
                </a:cubicBezTo>
                <a:close/>
                <a:moveTo>
                  <a:pt x="16164" y="15762"/>
                </a:moveTo>
                <a:cubicBezTo>
                  <a:pt x="15878" y="15762"/>
                  <a:pt x="15592" y="15996"/>
                  <a:pt x="15592" y="16229"/>
                </a:cubicBezTo>
                <a:cubicBezTo>
                  <a:pt x="15592" y="16463"/>
                  <a:pt x="15878" y="16696"/>
                  <a:pt x="16164" y="16696"/>
                </a:cubicBezTo>
                <a:cubicBezTo>
                  <a:pt x="16593" y="16696"/>
                  <a:pt x="16879" y="16463"/>
                  <a:pt x="16879" y="16229"/>
                </a:cubicBezTo>
                <a:cubicBezTo>
                  <a:pt x="16879" y="15996"/>
                  <a:pt x="16593" y="15762"/>
                  <a:pt x="16164" y="15762"/>
                </a:cubicBezTo>
                <a:close/>
                <a:moveTo>
                  <a:pt x="12588" y="8873"/>
                </a:moveTo>
                <a:cubicBezTo>
                  <a:pt x="11587" y="8873"/>
                  <a:pt x="10728" y="9457"/>
                  <a:pt x="10728" y="10275"/>
                </a:cubicBezTo>
                <a:cubicBezTo>
                  <a:pt x="10728" y="11092"/>
                  <a:pt x="11587" y="11792"/>
                  <a:pt x="12588" y="11792"/>
                </a:cubicBezTo>
                <a:cubicBezTo>
                  <a:pt x="13589" y="11792"/>
                  <a:pt x="14448" y="11092"/>
                  <a:pt x="14448" y="10275"/>
                </a:cubicBezTo>
                <a:cubicBezTo>
                  <a:pt x="14448" y="9457"/>
                  <a:pt x="13589" y="8873"/>
                  <a:pt x="12588" y="8873"/>
                </a:cubicBezTo>
                <a:close/>
                <a:moveTo>
                  <a:pt x="12588" y="10858"/>
                </a:moveTo>
                <a:cubicBezTo>
                  <a:pt x="12302" y="10858"/>
                  <a:pt x="12016" y="10625"/>
                  <a:pt x="12016" y="10275"/>
                </a:cubicBezTo>
                <a:cubicBezTo>
                  <a:pt x="12016" y="10041"/>
                  <a:pt x="12302" y="9807"/>
                  <a:pt x="12588" y="9807"/>
                </a:cubicBezTo>
                <a:cubicBezTo>
                  <a:pt x="12874" y="9807"/>
                  <a:pt x="13160" y="10041"/>
                  <a:pt x="13160" y="10275"/>
                </a:cubicBezTo>
                <a:cubicBezTo>
                  <a:pt x="13160" y="10625"/>
                  <a:pt x="12874" y="10858"/>
                  <a:pt x="12588" y="10858"/>
                </a:cubicBezTo>
                <a:close/>
                <a:moveTo>
                  <a:pt x="12588" y="17747"/>
                </a:moveTo>
                <a:cubicBezTo>
                  <a:pt x="12302" y="17747"/>
                  <a:pt x="12016" y="17980"/>
                  <a:pt x="12016" y="18214"/>
                </a:cubicBezTo>
                <a:cubicBezTo>
                  <a:pt x="12016" y="18447"/>
                  <a:pt x="12302" y="18681"/>
                  <a:pt x="12588" y="18681"/>
                </a:cubicBezTo>
                <a:cubicBezTo>
                  <a:pt x="12874" y="18681"/>
                  <a:pt x="13160" y="18447"/>
                  <a:pt x="13160" y="18214"/>
                </a:cubicBezTo>
                <a:cubicBezTo>
                  <a:pt x="13160" y="17980"/>
                  <a:pt x="12874" y="17747"/>
                  <a:pt x="12588" y="1774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rtlCol="0"/>
          <a:lstStyle/>
          <a:p>
            <a:pPr rtl="0"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OBJETIVOS DA AULA</a:t>
            </a:r>
          </a:p>
        </p:txBody>
      </p:sp>
      <p:sp>
        <p:nvSpPr>
          <p:cNvPr id="447" name="Shape 447"/>
          <p:cNvSpPr>
            <a:spLocks noGrp="1"/>
          </p:cNvSpPr>
          <p:nvPr>
            <p:ph type="sldNum" sz="quarter" idx="2"/>
          </p:nvPr>
        </p:nvSpPr>
        <p:spPr>
          <a:xfrm>
            <a:off x="8515964" y="5262311"/>
            <a:ext cx="170837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3</a:t>
            </a:fld>
            <a:endParaRPr lang="pt-BR" dirty="0"/>
          </a:p>
        </p:txBody>
      </p:sp>
      <p:grpSp>
        <p:nvGrpSpPr>
          <p:cNvPr id="450" name="Group 450"/>
          <p:cNvGrpSpPr/>
          <p:nvPr/>
        </p:nvGrpSpPr>
        <p:grpSpPr>
          <a:xfrm>
            <a:off x="782917" y="1672369"/>
            <a:ext cx="498902" cy="498901"/>
            <a:chOff x="0" y="0"/>
            <a:chExt cx="498900" cy="498900"/>
          </a:xfrm>
        </p:grpSpPr>
        <p:sp>
          <p:nvSpPr>
            <p:cNvPr id="448" name="Shape 448"/>
            <p:cNvSpPr/>
            <p:nvPr/>
          </p:nvSpPr>
          <p:spPr>
            <a:xfrm>
              <a:off x="-1" y="-1"/>
              <a:ext cx="498902" cy="498902"/>
            </a:xfrm>
            <a:prstGeom prst="ellips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rtl="0"/>
              <a:endParaRPr dirty="0"/>
            </a:p>
          </p:txBody>
        </p:sp>
        <p:sp>
          <p:nvSpPr>
            <p:cNvPr id="449" name="Shape 449"/>
            <p:cNvSpPr/>
            <p:nvPr/>
          </p:nvSpPr>
          <p:spPr>
            <a:xfrm>
              <a:off x="73062" y="102130"/>
              <a:ext cx="352776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rtlCol="0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rtl="0"/>
              <a:r>
                <a:rPr dirty="0"/>
                <a:t>1</a:t>
              </a:r>
            </a:p>
          </p:txBody>
        </p:sp>
      </p:grpSp>
      <p:sp>
        <p:nvSpPr>
          <p:cNvPr id="451" name="Shape 451"/>
          <p:cNvSpPr/>
          <p:nvPr/>
        </p:nvSpPr>
        <p:spPr>
          <a:xfrm>
            <a:off x="1365674" y="1671599"/>
            <a:ext cx="383651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>
            <a:lvl1pPr marL="69850" indent="-139700"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rtl="0"/>
            <a:r>
              <a:rPr lang="pt-BR" dirty="0"/>
              <a:t>Criar pipelines para limpar e manipular dados</a:t>
            </a:r>
          </a:p>
        </p:txBody>
      </p:sp>
      <p:grpSp>
        <p:nvGrpSpPr>
          <p:cNvPr id="454" name="Group 454"/>
          <p:cNvGrpSpPr/>
          <p:nvPr/>
        </p:nvGrpSpPr>
        <p:grpSpPr>
          <a:xfrm>
            <a:off x="782917" y="2545415"/>
            <a:ext cx="498902" cy="498901"/>
            <a:chOff x="0" y="0"/>
            <a:chExt cx="498900" cy="498900"/>
          </a:xfrm>
        </p:grpSpPr>
        <p:sp>
          <p:nvSpPr>
            <p:cNvPr id="452" name="Shape 452"/>
            <p:cNvSpPr/>
            <p:nvPr/>
          </p:nvSpPr>
          <p:spPr>
            <a:xfrm>
              <a:off x="-1" y="-1"/>
              <a:ext cx="498902" cy="498902"/>
            </a:xfrm>
            <a:prstGeom prst="ellipse">
              <a:avLst/>
            </a:prstGeom>
            <a:noFill/>
            <a:ln w="952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rtl="0"/>
              <a:endParaRPr dirty="0"/>
            </a:p>
          </p:txBody>
        </p:sp>
        <p:sp>
          <p:nvSpPr>
            <p:cNvPr id="453" name="Shape 453"/>
            <p:cNvSpPr/>
            <p:nvPr/>
          </p:nvSpPr>
          <p:spPr>
            <a:xfrm>
              <a:off x="73062" y="102130"/>
              <a:ext cx="352776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rtlCol="0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rtl="0"/>
              <a:r>
                <a:rPr dirty="0"/>
                <a:t>2</a:t>
              </a:r>
            </a:p>
          </p:txBody>
        </p:sp>
      </p:grpSp>
      <p:sp>
        <p:nvSpPr>
          <p:cNvPr id="455" name="Shape 455"/>
          <p:cNvSpPr/>
          <p:nvPr/>
        </p:nvSpPr>
        <p:spPr>
          <a:xfrm>
            <a:off x="1377324" y="2628495"/>
            <a:ext cx="432690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>
            <a:lvl1pPr marL="69850" indent="-139700"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rtl="0"/>
            <a:r>
              <a:rPr lang="pt-BR" dirty="0"/>
              <a:t>Criar um transformador personalizado</a:t>
            </a:r>
          </a:p>
        </p:txBody>
      </p:sp>
      <p:grpSp>
        <p:nvGrpSpPr>
          <p:cNvPr id="458" name="Group 458"/>
          <p:cNvGrpSpPr/>
          <p:nvPr/>
        </p:nvGrpSpPr>
        <p:grpSpPr>
          <a:xfrm>
            <a:off x="782917" y="3418462"/>
            <a:ext cx="498902" cy="498901"/>
            <a:chOff x="0" y="0"/>
            <a:chExt cx="498900" cy="498900"/>
          </a:xfrm>
        </p:grpSpPr>
        <p:sp>
          <p:nvSpPr>
            <p:cNvPr id="456" name="Shape 456"/>
            <p:cNvSpPr/>
            <p:nvPr/>
          </p:nvSpPr>
          <p:spPr>
            <a:xfrm>
              <a:off x="-1" y="-1"/>
              <a:ext cx="498902" cy="498902"/>
            </a:xfrm>
            <a:prstGeom prst="ellipse">
              <a:avLst/>
            </a:prstGeom>
            <a:noFill/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rtl="0"/>
              <a:endParaRPr dirty="0"/>
            </a:p>
          </p:txBody>
        </p:sp>
        <p:sp>
          <p:nvSpPr>
            <p:cNvPr id="457" name="Shape 457"/>
            <p:cNvSpPr/>
            <p:nvPr/>
          </p:nvSpPr>
          <p:spPr>
            <a:xfrm>
              <a:off x="73062" y="102130"/>
              <a:ext cx="352776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rtlCol="0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rtl="0"/>
              <a:r>
                <a:rPr dirty="0"/>
                <a:t>3</a:t>
              </a:r>
            </a:p>
          </p:txBody>
        </p:sp>
      </p:grpSp>
      <p:sp>
        <p:nvSpPr>
          <p:cNvPr id="459" name="Shape 459"/>
          <p:cNvSpPr/>
          <p:nvPr/>
        </p:nvSpPr>
        <p:spPr>
          <a:xfrm>
            <a:off x="1371493" y="3412642"/>
            <a:ext cx="424860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>
            <a:lvl1pPr marL="69850" indent="-139700"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rtl="0"/>
            <a:r>
              <a:rPr lang="pt-BR" dirty="0"/>
              <a:t>Usar pipelines em combinação com classificação, FeatureUnion e GridSearch</a:t>
            </a:r>
          </a:p>
        </p:txBody>
      </p:sp>
      <p:pic>
        <p:nvPicPr>
          <p:cNvPr id="46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541" y="1553832"/>
            <a:ext cx="4070779" cy="19499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FEATURE UNION</a:t>
            </a:r>
          </a:p>
        </p:txBody>
      </p:sp>
      <p:sp>
        <p:nvSpPr>
          <p:cNvPr id="636" name="Shape 636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30</a:t>
            </a:fld>
            <a:endParaRPr lang="pt-BR" dirty="0"/>
          </a:p>
        </p:txBody>
      </p:sp>
      <p:sp>
        <p:nvSpPr>
          <p:cNvPr id="637" name="Shape 637"/>
          <p:cNvSpPr/>
          <p:nvPr/>
        </p:nvSpPr>
        <p:spPr>
          <a:xfrm>
            <a:off x="312798" y="757288"/>
            <a:ext cx="8564139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Em alguns casos, será interessante juntar features transformadas aplicando diferentes métodos e, em seguida, executar os próximos passos.</a:t>
            </a:r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Para isso, podemos usar FeatureUnion, que combina vários transformadores em um novo transformador, montado com a junção dos outputs de cada transformador incluído.</a:t>
            </a:r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Cada transformador é aplicado de forma independente e em paralelo, e os vetores de saída são combinados.</a:t>
            </a:r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Exemplo: um Pipeline com uma União entre uma matriz de palavras com CountVectorizer e o tamanho médio da palavra (CustomTransformer), e um modelo que classifique com base em ambas.</a:t>
            </a:r>
          </a:p>
        </p:txBody>
      </p:sp>
      <p:pic>
        <p:nvPicPr>
          <p:cNvPr id="638" name="page16image10576.jpg"/>
          <p:cNvPicPr>
            <a:picLocks noChangeAspect="1"/>
          </p:cNvPicPr>
          <p:nvPr/>
        </p:nvPicPr>
        <p:blipFill>
          <a:blip r:embed="rId2"/>
          <a:srcRect l="8289" r="8289"/>
          <a:stretch>
            <a:fillRect/>
          </a:stretch>
        </p:blipFill>
        <p:spPr>
          <a:xfrm>
            <a:off x="322766" y="2856049"/>
            <a:ext cx="4201824" cy="2045234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Shape 639"/>
          <p:cNvSpPr/>
          <p:nvPr/>
        </p:nvSpPr>
        <p:spPr>
          <a:xfrm>
            <a:off x="-1511300" y="387350"/>
            <a:ext cx="130803" cy="45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rtl="0"/>
            <a:r>
              <a:rPr lang="pt-BR" dirty="0"/>
              <a:t> </a:t>
            </a:r>
          </a:p>
        </p:txBody>
      </p:sp>
      <p:sp>
        <p:nvSpPr>
          <p:cNvPr id="640" name="Shape 640"/>
          <p:cNvSpPr/>
          <p:nvPr/>
        </p:nvSpPr>
        <p:spPr>
          <a:xfrm>
            <a:off x="4492488" y="3277018"/>
            <a:ext cx="4776306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defTabSz="457200" rtl="0">
              <a:spcBef>
                <a:spcPts val="600"/>
              </a:spcBef>
              <a:defRPr sz="120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b="1" dirty="0">
                <a:latin typeface="Times"/>
                <a:ea typeface="Times"/>
                <a:cs typeface="Times"/>
                <a:sym typeface="Times"/>
              </a:rPr>
              <a:t>from</a:t>
            </a:r>
            <a:r>
              <a:rPr lang="pt-BR" dirty="0"/>
              <a:t> sklearn.pipeline </a:t>
            </a:r>
            <a:r>
              <a:rPr lang="pt-BR" b="1" dirty="0">
                <a:latin typeface="Times"/>
                <a:ea typeface="Times"/>
                <a:cs typeface="Times"/>
                <a:sym typeface="Times"/>
              </a:rPr>
              <a:t>import</a:t>
            </a:r>
            <a:r>
              <a:rPr lang="pt-BR" dirty="0"/>
              <a:t>Pipeline, FeatureUnion </a:t>
            </a:r>
            <a:endParaRPr lang="pt-BR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spcBef>
                <a:spcPts val="600"/>
              </a:spcBef>
              <a:defRPr sz="120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pipeline </a:t>
            </a:r>
            <a:r>
              <a:rPr lang="pt-BR" b="1" dirty="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lang="pt-BR" dirty="0"/>
              <a:t> Pipeline([( </a:t>
            </a:r>
            <a:r>
              <a:rPr lang="pt-BR" dirty="0">
                <a:solidFill>
                  <a:srgbClr val="FF0000"/>
                </a:solidFill>
              </a:rPr>
              <a:t>'feats'</a:t>
            </a:r>
            <a:r>
              <a:rPr lang="pt-BR" dirty="0"/>
              <a:t> , FeatureUnion([ </a:t>
            </a:r>
            <a:endParaRPr lang="pt-BR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spcBef>
                <a:spcPts val="600"/>
              </a:spcBef>
              <a:defRPr sz="1200" i="1">
                <a:solidFill>
                  <a:srgbClr val="999988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lang="pt-BR" dirty="0"/>
              <a:t>         </a:t>
            </a:r>
            <a:r>
              <a:rPr lang="pt-BR" i="0" dirty="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i="0" dirty="0">
                <a:solidFill>
                  <a:srgbClr val="323333"/>
                </a:solidFill>
              </a:rPr>
              <a:t> </a:t>
            </a:r>
            <a:r>
              <a:rPr lang="pt-BR" i="0" dirty="0">
                <a:solidFill>
                  <a:srgbClr val="DD2244"/>
                </a:solidFill>
                <a:latin typeface="Courier New"/>
                <a:ea typeface="Courier New"/>
                <a:cs typeface="Courier New"/>
                <a:sym typeface="Courier New"/>
              </a:rPr>
              <a:t>'ngram'</a:t>
            </a:r>
            <a:r>
              <a:rPr lang="pt-BR" i="0" dirty="0">
                <a:solidFill>
                  <a:srgbClr val="DD2244"/>
                </a:solidFill>
              </a:rPr>
              <a:t> </a:t>
            </a:r>
            <a:r>
              <a:rPr lang="pt-BR" i="0" dirty="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rPr>
              <a:t>, ngram_count_pipeline),</a:t>
            </a:r>
            <a:endParaRPr lang="pt-BR" i="0" dirty="0">
              <a:solidFill>
                <a:srgbClr val="000000"/>
              </a:solidFill>
            </a:endParaRPr>
          </a:p>
          <a:p>
            <a:pPr defTabSz="457200" rtl="0">
              <a:spcBef>
                <a:spcPts val="600"/>
              </a:spcBef>
              <a:defRPr sz="120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( </a:t>
            </a:r>
            <a:r>
              <a:rPr lang="pt-BR" dirty="0">
                <a:solidFill>
                  <a:srgbClr val="FF0000"/>
                </a:solidFill>
              </a:rPr>
              <a:t>'ave' </a:t>
            </a:r>
            <a:r>
              <a:rPr lang="pt-BR" dirty="0"/>
              <a:t>, AverageWordLengthExtractor())</a:t>
            </a:r>
          </a:p>
          <a:p>
            <a:pPr defTabSz="457200" rtl="0">
              <a:spcBef>
                <a:spcPts val="600"/>
              </a:spcBef>
              <a:defRPr sz="120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])), </a:t>
            </a:r>
            <a:endParaRPr lang="pt-BR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defTabSz="457200" rtl="0">
              <a:spcBef>
                <a:spcPts val="600"/>
              </a:spcBef>
              <a:defRPr sz="150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</a:t>
            </a:r>
            <a:r>
              <a:rPr lang="pt-BR" sz="1200" dirty="0"/>
              <a:t>(</a:t>
            </a:r>
            <a:r>
              <a:rPr lang="pt-BR" sz="1200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sz="1200" dirty="0">
                <a:solidFill>
                  <a:srgbClr val="DD2244"/>
                </a:solidFill>
              </a:rPr>
              <a:t>'clf'</a:t>
            </a:r>
            <a:r>
              <a:rPr lang="pt-BR" sz="1200" dirty="0">
                <a:solidFill>
                  <a:srgbClr val="DD2244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sz="1200" dirty="0"/>
              <a:t>, LinearSVC())</a:t>
            </a:r>
          </a:p>
          <a:p>
            <a:pPr defTabSz="457200" rtl="0">
              <a:spcBef>
                <a:spcPts val="600"/>
              </a:spcBef>
              <a:defRPr sz="1500">
                <a:solidFill>
                  <a:srgbClr val="32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sz="1200" dirty="0"/>
              <a:t>])</a:t>
            </a:r>
            <a:r>
              <a:rPr lang="pt-BR" dirty="0"/>
              <a:t> 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rgbClr val="D8D8D8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643" name="Shape 64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5B0D0E">
              <a:alpha val="65882"/>
            </a:srgbClr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3200">
                <a:latin typeface="Raleway"/>
                <a:ea typeface="Raleway"/>
                <a:cs typeface="Raleway"/>
                <a:sym typeface="Raleway"/>
              </a:defRPr>
            </a:pPr>
            <a:endParaRPr lang="pt-BR" dirty="0"/>
          </a:p>
        </p:txBody>
      </p:sp>
      <p:sp>
        <p:nvSpPr>
          <p:cNvPr id="644" name="Shape 644"/>
          <p:cNvSpPr/>
          <p:nvPr/>
        </p:nvSpPr>
        <p:spPr>
          <a:xfrm>
            <a:off x="884136" y="1785468"/>
            <a:ext cx="7375728" cy="78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 algn="ctr">
              <a:lnSpc>
                <a:spcPct val="140000"/>
              </a:lnSpc>
              <a:defRPr sz="3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rtl="0"/>
            <a:r>
              <a:rPr lang="pt-BR" dirty="0"/>
              <a:t>FERRAMENTAS GRÁFICAS</a:t>
            </a:r>
          </a:p>
        </p:txBody>
      </p:sp>
      <p:sp>
        <p:nvSpPr>
          <p:cNvPr id="645" name="Shape 645"/>
          <p:cNvSpPr/>
          <p:nvPr/>
        </p:nvSpPr>
        <p:spPr>
          <a:xfrm>
            <a:off x="4009261" y="2726667"/>
            <a:ext cx="1122901" cy="11229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646" name="Shape 646"/>
          <p:cNvSpPr/>
          <p:nvPr/>
        </p:nvSpPr>
        <p:spPr>
          <a:xfrm>
            <a:off x="4373767" y="3071749"/>
            <a:ext cx="393901" cy="43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24" y="11792"/>
                </a:moveTo>
                <a:cubicBezTo>
                  <a:pt x="7438" y="11792"/>
                  <a:pt x="7152" y="12026"/>
                  <a:pt x="7152" y="12259"/>
                </a:cubicBezTo>
                <a:cubicBezTo>
                  <a:pt x="7152" y="12610"/>
                  <a:pt x="7438" y="12726"/>
                  <a:pt x="7724" y="12726"/>
                </a:cubicBezTo>
                <a:cubicBezTo>
                  <a:pt x="8154" y="12726"/>
                  <a:pt x="8440" y="12610"/>
                  <a:pt x="8440" y="12259"/>
                </a:cubicBezTo>
                <a:cubicBezTo>
                  <a:pt x="8440" y="12026"/>
                  <a:pt x="8154" y="11792"/>
                  <a:pt x="7724" y="11792"/>
                </a:cubicBezTo>
                <a:close/>
                <a:moveTo>
                  <a:pt x="10728" y="13777"/>
                </a:moveTo>
                <a:cubicBezTo>
                  <a:pt x="10156" y="13777"/>
                  <a:pt x="9584" y="14244"/>
                  <a:pt x="9584" y="14711"/>
                </a:cubicBezTo>
                <a:cubicBezTo>
                  <a:pt x="9584" y="15295"/>
                  <a:pt x="10156" y="15762"/>
                  <a:pt x="10728" y="15762"/>
                </a:cubicBezTo>
                <a:cubicBezTo>
                  <a:pt x="11444" y="15762"/>
                  <a:pt x="12016" y="15295"/>
                  <a:pt x="12016" y="14711"/>
                </a:cubicBezTo>
                <a:cubicBezTo>
                  <a:pt x="12016" y="14244"/>
                  <a:pt x="11444" y="13777"/>
                  <a:pt x="10728" y="13777"/>
                </a:cubicBezTo>
                <a:close/>
                <a:moveTo>
                  <a:pt x="6008" y="15762"/>
                </a:moveTo>
                <a:cubicBezTo>
                  <a:pt x="5293" y="15762"/>
                  <a:pt x="4720" y="16229"/>
                  <a:pt x="4720" y="16696"/>
                </a:cubicBezTo>
                <a:cubicBezTo>
                  <a:pt x="4720" y="17280"/>
                  <a:pt x="5293" y="17747"/>
                  <a:pt x="6008" y="17747"/>
                </a:cubicBezTo>
                <a:cubicBezTo>
                  <a:pt x="6580" y="17747"/>
                  <a:pt x="7152" y="17280"/>
                  <a:pt x="7152" y="16696"/>
                </a:cubicBezTo>
                <a:cubicBezTo>
                  <a:pt x="7152" y="16229"/>
                  <a:pt x="6580" y="15762"/>
                  <a:pt x="6008" y="15762"/>
                </a:cubicBezTo>
                <a:close/>
                <a:moveTo>
                  <a:pt x="16879" y="7823"/>
                </a:moveTo>
                <a:cubicBezTo>
                  <a:pt x="16879" y="2919"/>
                  <a:pt x="16879" y="2919"/>
                  <a:pt x="16879" y="2919"/>
                </a:cubicBezTo>
                <a:cubicBezTo>
                  <a:pt x="18024" y="2919"/>
                  <a:pt x="18024" y="2919"/>
                  <a:pt x="18024" y="2919"/>
                </a:cubicBezTo>
                <a:cubicBezTo>
                  <a:pt x="18739" y="2919"/>
                  <a:pt x="19311" y="2452"/>
                  <a:pt x="19311" y="1985"/>
                </a:cubicBezTo>
                <a:cubicBezTo>
                  <a:pt x="19311" y="934"/>
                  <a:pt x="19311" y="934"/>
                  <a:pt x="19311" y="934"/>
                </a:cubicBezTo>
                <a:cubicBezTo>
                  <a:pt x="19311" y="467"/>
                  <a:pt x="18739" y="0"/>
                  <a:pt x="18024" y="0"/>
                </a:cubicBezTo>
                <a:cubicBezTo>
                  <a:pt x="3576" y="0"/>
                  <a:pt x="3576" y="0"/>
                  <a:pt x="3576" y="0"/>
                </a:cubicBezTo>
                <a:cubicBezTo>
                  <a:pt x="2861" y="0"/>
                  <a:pt x="2289" y="467"/>
                  <a:pt x="2289" y="934"/>
                </a:cubicBezTo>
                <a:cubicBezTo>
                  <a:pt x="2289" y="1985"/>
                  <a:pt x="2289" y="1985"/>
                  <a:pt x="2289" y="1985"/>
                </a:cubicBezTo>
                <a:cubicBezTo>
                  <a:pt x="2289" y="2452"/>
                  <a:pt x="2861" y="2919"/>
                  <a:pt x="3576" y="2919"/>
                </a:cubicBezTo>
                <a:cubicBezTo>
                  <a:pt x="4720" y="2919"/>
                  <a:pt x="4720" y="2919"/>
                  <a:pt x="4720" y="2919"/>
                </a:cubicBezTo>
                <a:cubicBezTo>
                  <a:pt x="4720" y="7823"/>
                  <a:pt x="4720" y="7823"/>
                  <a:pt x="4720" y="7823"/>
                </a:cubicBezTo>
                <a:cubicBezTo>
                  <a:pt x="1860" y="9457"/>
                  <a:pt x="0" y="12143"/>
                  <a:pt x="0" y="15295"/>
                </a:cubicBezTo>
                <a:cubicBezTo>
                  <a:pt x="0" y="17747"/>
                  <a:pt x="1287" y="20082"/>
                  <a:pt x="3290" y="21600"/>
                </a:cubicBezTo>
                <a:cubicBezTo>
                  <a:pt x="18310" y="21600"/>
                  <a:pt x="18310" y="21600"/>
                  <a:pt x="18310" y="21600"/>
                </a:cubicBezTo>
                <a:cubicBezTo>
                  <a:pt x="20312" y="20082"/>
                  <a:pt x="21600" y="17747"/>
                  <a:pt x="21600" y="15295"/>
                </a:cubicBezTo>
                <a:cubicBezTo>
                  <a:pt x="21600" y="12143"/>
                  <a:pt x="19740" y="9457"/>
                  <a:pt x="16879" y="7823"/>
                </a:cubicBezTo>
                <a:close/>
                <a:moveTo>
                  <a:pt x="3576" y="1985"/>
                </a:moveTo>
                <a:cubicBezTo>
                  <a:pt x="3576" y="934"/>
                  <a:pt x="3576" y="934"/>
                  <a:pt x="3576" y="934"/>
                </a:cubicBezTo>
                <a:cubicBezTo>
                  <a:pt x="18024" y="934"/>
                  <a:pt x="18024" y="934"/>
                  <a:pt x="18024" y="934"/>
                </a:cubicBezTo>
                <a:cubicBezTo>
                  <a:pt x="18024" y="1985"/>
                  <a:pt x="18024" y="1985"/>
                  <a:pt x="18024" y="1985"/>
                </a:cubicBezTo>
                <a:lnTo>
                  <a:pt x="3576" y="1985"/>
                </a:lnTo>
                <a:close/>
                <a:moveTo>
                  <a:pt x="15592" y="2919"/>
                </a:moveTo>
                <a:cubicBezTo>
                  <a:pt x="15592" y="4320"/>
                  <a:pt x="15592" y="4320"/>
                  <a:pt x="15592" y="4320"/>
                </a:cubicBezTo>
                <a:cubicBezTo>
                  <a:pt x="14448" y="4320"/>
                  <a:pt x="12874" y="4553"/>
                  <a:pt x="11157" y="5371"/>
                </a:cubicBezTo>
                <a:cubicBezTo>
                  <a:pt x="9155" y="6305"/>
                  <a:pt x="7295" y="5955"/>
                  <a:pt x="6008" y="5487"/>
                </a:cubicBezTo>
                <a:cubicBezTo>
                  <a:pt x="6008" y="2919"/>
                  <a:pt x="6008" y="2919"/>
                  <a:pt x="6008" y="2919"/>
                </a:cubicBezTo>
                <a:lnTo>
                  <a:pt x="15592" y="2919"/>
                </a:lnTo>
                <a:close/>
                <a:moveTo>
                  <a:pt x="17738" y="20666"/>
                </a:moveTo>
                <a:cubicBezTo>
                  <a:pt x="3862" y="20666"/>
                  <a:pt x="3862" y="20666"/>
                  <a:pt x="3862" y="20666"/>
                </a:cubicBezTo>
                <a:cubicBezTo>
                  <a:pt x="2146" y="19148"/>
                  <a:pt x="1144" y="17280"/>
                  <a:pt x="1144" y="15295"/>
                </a:cubicBezTo>
                <a:cubicBezTo>
                  <a:pt x="1144" y="12610"/>
                  <a:pt x="2718" y="10158"/>
                  <a:pt x="5436" y="8640"/>
                </a:cubicBezTo>
                <a:cubicBezTo>
                  <a:pt x="5722" y="8523"/>
                  <a:pt x="6008" y="8173"/>
                  <a:pt x="6008" y="7823"/>
                </a:cubicBezTo>
                <a:cubicBezTo>
                  <a:pt x="6008" y="6538"/>
                  <a:pt x="6008" y="6538"/>
                  <a:pt x="6008" y="6538"/>
                </a:cubicBezTo>
                <a:cubicBezTo>
                  <a:pt x="6723" y="6772"/>
                  <a:pt x="7581" y="6889"/>
                  <a:pt x="8440" y="6889"/>
                </a:cubicBezTo>
                <a:cubicBezTo>
                  <a:pt x="9441" y="6889"/>
                  <a:pt x="10585" y="6772"/>
                  <a:pt x="11730" y="6188"/>
                </a:cubicBezTo>
                <a:cubicBezTo>
                  <a:pt x="13303" y="5487"/>
                  <a:pt x="14591" y="5254"/>
                  <a:pt x="15592" y="5371"/>
                </a:cubicBezTo>
                <a:cubicBezTo>
                  <a:pt x="15592" y="7823"/>
                  <a:pt x="15592" y="7823"/>
                  <a:pt x="15592" y="7823"/>
                </a:cubicBezTo>
                <a:cubicBezTo>
                  <a:pt x="15592" y="8173"/>
                  <a:pt x="15878" y="8523"/>
                  <a:pt x="16164" y="8640"/>
                </a:cubicBezTo>
                <a:cubicBezTo>
                  <a:pt x="18882" y="10158"/>
                  <a:pt x="20456" y="12610"/>
                  <a:pt x="20456" y="15295"/>
                </a:cubicBezTo>
                <a:cubicBezTo>
                  <a:pt x="20456" y="17280"/>
                  <a:pt x="19454" y="19148"/>
                  <a:pt x="17738" y="20666"/>
                </a:cubicBezTo>
                <a:close/>
                <a:moveTo>
                  <a:pt x="16164" y="15762"/>
                </a:moveTo>
                <a:cubicBezTo>
                  <a:pt x="15878" y="15762"/>
                  <a:pt x="15592" y="15996"/>
                  <a:pt x="15592" y="16229"/>
                </a:cubicBezTo>
                <a:cubicBezTo>
                  <a:pt x="15592" y="16463"/>
                  <a:pt x="15878" y="16696"/>
                  <a:pt x="16164" y="16696"/>
                </a:cubicBezTo>
                <a:cubicBezTo>
                  <a:pt x="16593" y="16696"/>
                  <a:pt x="16879" y="16463"/>
                  <a:pt x="16879" y="16229"/>
                </a:cubicBezTo>
                <a:cubicBezTo>
                  <a:pt x="16879" y="15996"/>
                  <a:pt x="16593" y="15762"/>
                  <a:pt x="16164" y="15762"/>
                </a:cubicBezTo>
                <a:close/>
                <a:moveTo>
                  <a:pt x="12588" y="8873"/>
                </a:moveTo>
                <a:cubicBezTo>
                  <a:pt x="11587" y="8873"/>
                  <a:pt x="10728" y="9457"/>
                  <a:pt x="10728" y="10275"/>
                </a:cubicBezTo>
                <a:cubicBezTo>
                  <a:pt x="10728" y="11092"/>
                  <a:pt x="11587" y="11792"/>
                  <a:pt x="12588" y="11792"/>
                </a:cubicBezTo>
                <a:cubicBezTo>
                  <a:pt x="13589" y="11792"/>
                  <a:pt x="14448" y="11092"/>
                  <a:pt x="14448" y="10275"/>
                </a:cubicBezTo>
                <a:cubicBezTo>
                  <a:pt x="14448" y="9457"/>
                  <a:pt x="13589" y="8873"/>
                  <a:pt x="12588" y="8873"/>
                </a:cubicBezTo>
                <a:close/>
                <a:moveTo>
                  <a:pt x="12588" y="10858"/>
                </a:moveTo>
                <a:cubicBezTo>
                  <a:pt x="12302" y="10858"/>
                  <a:pt x="12016" y="10625"/>
                  <a:pt x="12016" y="10275"/>
                </a:cubicBezTo>
                <a:cubicBezTo>
                  <a:pt x="12016" y="10041"/>
                  <a:pt x="12302" y="9807"/>
                  <a:pt x="12588" y="9807"/>
                </a:cubicBezTo>
                <a:cubicBezTo>
                  <a:pt x="12874" y="9807"/>
                  <a:pt x="13160" y="10041"/>
                  <a:pt x="13160" y="10275"/>
                </a:cubicBezTo>
                <a:cubicBezTo>
                  <a:pt x="13160" y="10625"/>
                  <a:pt x="12874" y="10858"/>
                  <a:pt x="12588" y="10858"/>
                </a:cubicBezTo>
                <a:close/>
                <a:moveTo>
                  <a:pt x="12588" y="17747"/>
                </a:moveTo>
                <a:cubicBezTo>
                  <a:pt x="12302" y="17747"/>
                  <a:pt x="12016" y="17980"/>
                  <a:pt x="12016" y="18214"/>
                </a:cubicBezTo>
                <a:cubicBezTo>
                  <a:pt x="12016" y="18447"/>
                  <a:pt x="12302" y="18681"/>
                  <a:pt x="12588" y="18681"/>
                </a:cubicBezTo>
                <a:cubicBezTo>
                  <a:pt x="12874" y="18681"/>
                  <a:pt x="13160" y="18447"/>
                  <a:pt x="13160" y="18214"/>
                </a:cubicBezTo>
                <a:cubicBezTo>
                  <a:pt x="13160" y="17980"/>
                  <a:pt x="12874" y="17747"/>
                  <a:pt x="12588" y="1774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rtlCol="0"/>
          <a:lstStyle/>
          <a:p>
            <a:pPr rtl="0"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FERRAMENTAS GRÁFICAS</a:t>
            </a:r>
          </a:p>
        </p:txBody>
      </p:sp>
      <p:sp>
        <p:nvSpPr>
          <p:cNvPr id="649" name="Shape 649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32</a:t>
            </a:fld>
            <a:endParaRPr lang="pt-BR" dirty="0"/>
          </a:p>
        </p:txBody>
      </p:sp>
      <p:sp>
        <p:nvSpPr>
          <p:cNvPr id="650" name="Shape 650"/>
          <p:cNvSpPr/>
          <p:nvPr/>
        </p:nvSpPr>
        <p:spPr>
          <a:xfrm>
            <a:off x="228600" y="731704"/>
            <a:ext cx="8926481" cy="448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rtl="0"/>
            <a:r>
              <a:rPr lang="pt-BR" dirty="0"/>
              <a:t>Conseguimos observar a potência dos Pipelines, ainda mais em combinação com GridSearch e FeatureUnion, </a:t>
            </a:r>
            <a:br>
              <a:rPr lang="pt-BR" dirty="0"/>
            </a:br>
            <a:r>
              <a:rPr lang="pt-BR" dirty="0"/>
              <a:t>além das funções de pré-processamento existentes e as possibilidades de ampliação.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No entanto, em ambientes complexos, é uma boa ideia usar uma ferramenta gráfica.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Essa ferramenta deverá ser compatível com: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Gerenciamento de Ambientes (Dev, Test, Prod, Sandbox)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Governança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Segurança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Dependências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Alarmes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Conectividade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Priorização de processamento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Estatísticas 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Erros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Exceções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Relatórios</a:t>
            </a:r>
          </a:p>
          <a:p>
            <a:pPr marL="902368" lvl="2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Etc.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FERRAMENTAS GRÁFICAS: Luigi</a:t>
            </a:r>
          </a:p>
        </p:txBody>
      </p:sp>
      <p:sp>
        <p:nvSpPr>
          <p:cNvPr id="653" name="Shape 653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33</a:t>
            </a:fld>
            <a:endParaRPr lang="pt-BR" dirty="0"/>
          </a:p>
        </p:txBody>
      </p:sp>
      <p:sp>
        <p:nvSpPr>
          <p:cNvPr id="654" name="Shape 654"/>
          <p:cNvSpPr/>
          <p:nvPr/>
        </p:nvSpPr>
        <p:spPr>
          <a:xfrm>
            <a:off x="328011" y="731704"/>
            <a:ext cx="738439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rtl="0"/>
            <a:r>
              <a:rPr lang="pt-BR" dirty="0"/>
              <a:t>Um exemplo dessas ferramentas é Luigi (criada pelo Spotify): </a:t>
            </a:r>
            <a:r>
              <a:rPr lang="pt-BR" u="sng" dirty="0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rPr>
              <a:t>https://github.com/spotify/luigi</a:t>
            </a:r>
          </a:p>
          <a:p>
            <a:pPr rtl="0"/>
            <a:endParaRPr lang="pt-BR" u="sng" dirty="0">
              <a:solidFill>
                <a:schemeClr val="accent3"/>
              </a:solidFill>
              <a:uFill>
                <a:solidFill>
                  <a:schemeClr val="accent3"/>
                </a:solidFill>
              </a:uFill>
              <a:hlinkClick r:id="rId2"/>
            </a:endParaRPr>
          </a:p>
        </p:txBody>
      </p:sp>
      <p:pic>
        <p:nvPicPr>
          <p:cNvPr id="655" name="page17image106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82" y="1170212"/>
            <a:ext cx="5460774" cy="3691726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Shape 656"/>
          <p:cNvSpPr/>
          <p:nvPr/>
        </p:nvSpPr>
        <p:spPr>
          <a:xfrm>
            <a:off x="-9159645" y="-5209163"/>
            <a:ext cx="130803" cy="45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rtl="0"/>
            <a:r>
              <a:rPr lang="pt-BR" dirty="0"/>
              <a:t> </a:t>
            </a:r>
          </a:p>
        </p:txBody>
      </p:sp>
      <p:pic>
        <p:nvPicPr>
          <p:cNvPr id="657" name="page18image7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675" y="1068798"/>
            <a:ext cx="5351019" cy="4566920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Shape 658"/>
          <p:cNvSpPr/>
          <p:nvPr/>
        </p:nvSpPr>
        <p:spPr>
          <a:xfrm>
            <a:off x="-2181107" y="-4054383"/>
            <a:ext cx="130803" cy="45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rtl="0"/>
            <a:r>
              <a:rPr lang="pt-BR" dirty="0"/>
              <a:t> 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FERRAMENTAS GRÁFICAS: AirFlow</a:t>
            </a:r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34</a:t>
            </a:fld>
            <a:endParaRPr lang="pt-BR" dirty="0"/>
          </a:p>
        </p:txBody>
      </p:sp>
      <p:sp>
        <p:nvSpPr>
          <p:cNvPr id="662" name="Shape 662"/>
          <p:cNvSpPr/>
          <p:nvPr/>
        </p:nvSpPr>
        <p:spPr>
          <a:xfrm>
            <a:off x="328011" y="731704"/>
            <a:ext cx="627030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/>
          <a:p>
            <a:pPr rtl="0"/>
            <a:r>
              <a:rPr lang="pt-BR" dirty="0"/>
              <a:t>Ou a AirFlow (criada pelo AirBnb) </a:t>
            </a:r>
            <a:r>
              <a:rPr lang="pt-BR" u="sng" dirty="0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rPr>
              <a:t>https://github.com/apache/incubator-airflow</a:t>
            </a:r>
            <a:r>
              <a:rPr lang="pt-BR" dirty="0"/>
              <a:t> </a:t>
            </a:r>
          </a:p>
          <a:p>
            <a:pPr rtl="0"/>
            <a:endParaRPr lang="pt-BR" dirty="0"/>
          </a:p>
        </p:txBody>
      </p:sp>
      <p:sp>
        <p:nvSpPr>
          <p:cNvPr id="663" name="Shape 663"/>
          <p:cNvSpPr/>
          <p:nvPr/>
        </p:nvSpPr>
        <p:spPr>
          <a:xfrm>
            <a:off x="-9159645" y="-5209164"/>
            <a:ext cx="130803" cy="45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rtl="0"/>
            <a:r>
              <a:rPr lang="pt-BR" dirty="0"/>
              <a:t> </a:t>
            </a:r>
          </a:p>
        </p:txBody>
      </p:sp>
      <p:sp>
        <p:nvSpPr>
          <p:cNvPr id="664" name="Shape 664"/>
          <p:cNvSpPr/>
          <p:nvPr/>
        </p:nvSpPr>
        <p:spPr>
          <a:xfrm>
            <a:off x="-2181107" y="-4054383"/>
            <a:ext cx="130803" cy="45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rtl="0"/>
            <a:r>
              <a:rPr lang="pt-BR" dirty="0"/>
              <a:t> </a:t>
            </a:r>
          </a:p>
        </p:txBody>
      </p:sp>
      <p:pic>
        <p:nvPicPr>
          <p:cNvPr id="665" name="page18image18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4" y="1086554"/>
            <a:ext cx="4678708" cy="3795603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Shape 666"/>
          <p:cNvSpPr/>
          <p:nvPr/>
        </p:nvSpPr>
        <p:spPr>
          <a:xfrm>
            <a:off x="-15932288" y="-12073163"/>
            <a:ext cx="130803" cy="45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rtl="0"/>
            <a:r>
              <a:rPr lang="pt-BR" dirty="0"/>
              <a:t> </a:t>
            </a:r>
          </a:p>
        </p:txBody>
      </p:sp>
      <p:pic>
        <p:nvPicPr>
          <p:cNvPr id="667" name="page19image736.jpg"/>
          <p:cNvPicPr>
            <a:picLocks noChangeAspect="1"/>
          </p:cNvPicPr>
          <p:nvPr/>
        </p:nvPicPr>
        <p:blipFill>
          <a:blip r:embed="rId4"/>
          <a:srcRect l="148" r="35954"/>
          <a:stretch>
            <a:fillRect/>
          </a:stretch>
        </p:blipFill>
        <p:spPr>
          <a:xfrm>
            <a:off x="4417567" y="1617685"/>
            <a:ext cx="4084534" cy="3316014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Shape 668"/>
          <p:cNvSpPr/>
          <p:nvPr/>
        </p:nvSpPr>
        <p:spPr>
          <a:xfrm>
            <a:off x="-12133924" y="-5959126"/>
            <a:ext cx="130803" cy="45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rtl="0"/>
            <a:r>
              <a:rPr lang="pt-BR" dirty="0"/>
              <a:t> 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ctrTitle"/>
          </p:nvPr>
        </p:nvSpPr>
        <p:spPr>
          <a:xfrm>
            <a:off x="600379" y="1083159"/>
            <a:ext cx="7772401" cy="1102501"/>
          </a:xfrm>
          <a:prstGeom prst="rect">
            <a:avLst/>
          </a:prstGeom>
        </p:spPr>
        <p:txBody>
          <a:bodyPr lIns="0" tIns="0" rIns="0" bIns="0" rtlCol="0"/>
          <a:lstStyle/>
          <a:p>
            <a:pPr defTabSz="722376" rtl="0">
              <a:defRPr sz="2528"/>
            </a:pPr>
            <a:r>
              <a:rPr lang="pt-BR" dirty="0"/>
              <a:t>CONCLUSÕES</a:t>
            </a:r>
            <a:br>
              <a:rPr lang="pt-BR" dirty="0"/>
            </a:br>
            <a:r>
              <a:rPr lang="pt-BR" sz="1580" b="0" dirty="0"/>
              <a:t>Pipelines</a:t>
            </a:r>
          </a:p>
          <a:p>
            <a:pPr defTabSz="722376" rtl="0">
              <a:defRPr sz="2528"/>
            </a:pPr>
            <a:endParaRPr lang="pt-BR" sz="1580" b="0" dirty="0"/>
          </a:p>
        </p:txBody>
      </p:sp>
      <p:sp>
        <p:nvSpPr>
          <p:cNvPr id="671" name="Shape 671"/>
          <p:cNvSpPr>
            <a:spLocks noGrp="1"/>
          </p:cNvSpPr>
          <p:nvPr>
            <p:ph type="sldNum" sz="quarter" idx="2"/>
          </p:nvPr>
        </p:nvSpPr>
        <p:spPr>
          <a:xfrm>
            <a:off x="8437415" y="5262311"/>
            <a:ext cx="249385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35</a:t>
            </a:fld>
            <a:endParaRPr lang="pt-BR" dirty="0"/>
          </a:p>
        </p:txBody>
      </p:sp>
      <p:sp>
        <p:nvSpPr>
          <p:cNvPr id="672" name="Shape 672"/>
          <p:cNvSpPr/>
          <p:nvPr/>
        </p:nvSpPr>
        <p:spPr>
          <a:xfrm>
            <a:off x="725009" y="2700723"/>
            <a:ext cx="7693982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/>
            <a:r>
              <a:rPr lang="pt-BR" dirty="0"/>
              <a:t>Os conceitos que aprendemos hoje permitem:</a:t>
            </a:r>
          </a:p>
          <a:p>
            <a:pPr rtl="0"/>
            <a:endParaRPr lang="pt-BR" dirty="0"/>
          </a:p>
          <a:p>
            <a:pPr marL="140368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Gerar soluções mais robustas</a:t>
            </a:r>
          </a:p>
          <a:p>
            <a:pPr marL="140368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Reutilizar códigos</a:t>
            </a:r>
          </a:p>
          <a:p>
            <a:pPr marL="140368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Otimizar a escolha de modelos e parâmetros</a:t>
            </a:r>
          </a:p>
          <a:p>
            <a:pPr marL="140368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Montar workflows de processamento complexos</a:t>
            </a:r>
          </a:p>
          <a:p>
            <a:pPr marL="140368" indent="-140368" rtl="0">
              <a:lnSpc>
                <a:spcPct val="120000"/>
              </a:lnSpc>
              <a:buSzPct val="100000"/>
              <a:buChar char="•"/>
            </a:pPr>
            <a:r>
              <a:rPr lang="pt-BR" dirty="0"/>
              <a:t>Criar transformadores personalizados e adicioná-los aos workflows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rgbClr val="D8D8D8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463" name="Shape 463"/>
          <p:cNvSpPr/>
          <p:nvPr/>
        </p:nvSpPr>
        <p:spPr>
          <a:xfrm>
            <a:off x="12700" y="12700"/>
            <a:ext cx="9144000" cy="5715000"/>
          </a:xfrm>
          <a:prstGeom prst="rect">
            <a:avLst/>
          </a:prstGeom>
          <a:solidFill>
            <a:srgbClr val="5B0D0E">
              <a:alpha val="65882"/>
            </a:srgbClr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3200">
                <a:latin typeface="Raleway"/>
                <a:ea typeface="Raleway"/>
                <a:cs typeface="Raleway"/>
                <a:sym typeface="Raleway"/>
              </a:defRPr>
            </a:pPr>
            <a:endParaRPr lang="pt-BR" dirty="0"/>
          </a:p>
        </p:txBody>
      </p:sp>
      <p:sp>
        <p:nvSpPr>
          <p:cNvPr id="464" name="Shape 464"/>
          <p:cNvSpPr/>
          <p:nvPr/>
        </p:nvSpPr>
        <p:spPr>
          <a:xfrm>
            <a:off x="1050575" y="1788677"/>
            <a:ext cx="7221900" cy="78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 algn="ctr">
              <a:lnSpc>
                <a:spcPct val="140000"/>
              </a:lnSpc>
              <a:defRPr sz="3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rtl="0"/>
            <a:r>
              <a:rPr lang="pt-BR" dirty="0"/>
              <a:t>PIPELINES</a:t>
            </a:r>
          </a:p>
        </p:txBody>
      </p:sp>
      <p:sp>
        <p:nvSpPr>
          <p:cNvPr id="465" name="Shape 465"/>
          <p:cNvSpPr/>
          <p:nvPr/>
        </p:nvSpPr>
        <p:spPr>
          <a:xfrm>
            <a:off x="4009261" y="2726667"/>
            <a:ext cx="1122901" cy="11229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466" name="Shape 466"/>
          <p:cNvSpPr/>
          <p:nvPr/>
        </p:nvSpPr>
        <p:spPr>
          <a:xfrm>
            <a:off x="4373767" y="3071749"/>
            <a:ext cx="393901" cy="43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24" y="11792"/>
                </a:moveTo>
                <a:cubicBezTo>
                  <a:pt x="7438" y="11792"/>
                  <a:pt x="7152" y="12026"/>
                  <a:pt x="7152" y="12259"/>
                </a:cubicBezTo>
                <a:cubicBezTo>
                  <a:pt x="7152" y="12610"/>
                  <a:pt x="7438" y="12726"/>
                  <a:pt x="7724" y="12726"/>
                </a:cubicBezTo>
                <a:cubicBezTo>
                  <a:pt x="8154" y="12726"/>
                  <a:pt x="8440" y="12610"/>
                  <a:pt x="8440" y="12259"/>
                </a:cubicBezTo>
                <a:cubicBezTo>
                  <a:pt x="8440" y="12026"/>
                  <a:pt x="8154" y="11792"/>
                  <a:pt x="7724" y="11792"/>
                </a:cubicBezTo>
                <a:close/>
                <a:moveTo>
                  <a:pt x="10728" y="13777"/>
                </a:moveTo>
                <a:cubicBezTo>
                  <a:pt x="10156" y="13777"/>
                  <a:pt x="9584" y="14244"/>
                  <a:pt x="9584" y="14711"/>
                </a:cubicBezTo>
                <a:cubicBezTo>
                  <a:pt x="9584" y="15295"/>
                  <a:pt x="10156" y="15762"/>
                  <a:pt x="10728" y="15762"/>
                </a:cubicBezTo>
                <a:cubicBezTo>
                  <a:pt x="11444" y="15762"/>
                  <a:pt x="12016" y="15295"/>
                  <a:pt x="12016" y="14711"/>
                </a:cubicBezTo>
                <a:cubicBezTo>
                  <a:pt x="12016" y="14244"/>
                  <a:pt x="11444" y="13777"/>
                  <a:pt x="10728" y="13777"/>
                </a:cubicBezTo>
                <a:close/>
                <a:moveTo>
                  <a:pt x="6008" y="15762"/>
                </a:moveTo>
                <a:cubicBezTo>
                  <a:pt x="5293" y="15762"/>
                  <a:pt x="4720" y="16229"/>
                  <a:pt x="4720" y="16696"/>
                </a:cubicBezTo>
                <a:cubicBezTo>
                  <a:pt x="4720" y="17280"/>
                  <a:pt x="5293" y="17747"/>
                  <a:pt x="6008" y="17747"/>
                </a:cubicBezTo>
                <a:cubicBezTo>
                  <a:pt x="6580" y="17747"/>
                  <a:pt x="7152" y="17280"/>
                  <a:pt x="7152" y="16696"/>
                </a:cubicBezTo>
                <a:cubicBezTo>
                  <a:pt x="7152" y="16229"/>
                  <a:pt x="6580" y="15762"/>
                  <a:pt x="6008" y="15762"/>
                </a:cubicBezTo>
                <a:close/>
                <a:moveTo>
                  <a:pt x="16879" y="7823"/>
                </a:moveTo>
                <a:cubicBezTo>
                  <a:pt x="16879" y="2919"/>
                  <a:pt x="16879" y="2919"/>
                  <a:pt x="16879" y="2919"/>
                </a:cubicBezTo>
                <a:cubicBezTo>
                  <a:pt x="18024" y="2919"/>
                  <a:pt x="18024" y="2919"/>
                  <a:pt x="18024" y="2919"/>
                </a:cubicBezTo>
                <a:cubicBezTo>
                  <a:pt x="18739" y="2919"/>
                  <a:pt x="19311" y="2452"/>
                  <a:pt x="19311" y="1985"/>
                </a:cubicBezTo>
                <a:cubicBezTo>
                  <a:pt x="19311" y="934"/>
                  <a:pt x="19311" y="934"/>
                  <a:pt x="19311" y="934"/>
                </a:cubicBezTo>
                <a:cubicBezTo>
                  <a:pt x="19311" y="467"/>
                  <a:pt x="18739" y="0"/>
                  <a:pt x="18024" y="0"/>
                </a:cubicBezTo>
                <a:cubicBezTo>
                  <a:pt x="3576" y="0"/>
                  <a:pt x="3576" y="0"/>
                  <a:pt x="3576" y="0"/>
                </a:cubicBezTo>
                <a:cubicBezTo>
                  <a:pt x="2861" y="0"/>
                  <a:pt x="2289" y="467"/>
                  <a:pt x="2289" y="934"/>
                </a:cubicBezTo>
                <a:cubicBezTo>
                  <a:pt x="2289" y="1985"/>
                  <a:pt x="2289" y="1985"/>
                  <a:pt x="2289" y="1985"/>
                </a:cubicBezTo>
                <a:cubicBezTo>
                  <a:pt x="2289" y="2452"/>
                  <a:pt x="2861" y="2919"/>
                  <a:pt x="3576" y="2919"/>
                </a:cubicBezTo>
                <a:cubicBezTo>
                  <a:pt x="4720" y="2919"/>
                  <a:pt x="4720" y="2919"/>
                  <a:pt x="4720" y="2919"/>
                </a:cubicBezTo>
                <a:cubicBezTo>
                  <a:pt x="4720" y="7823"/>
                  <a:pt x="4720" y="7823"/>
                  <a:pt x="4720" y="7823"/>
                </a:cubicBezTo>
                <a:cubicBezTo>
                  <a:pt x="1860" y="9457"/>
                  <a:pt x="0" y="12143"/>
                  <a:pt x="0" y="15295"/>
                </a:cubicBezTo>
                <a:cubicBezTo>
                  <a:pt x="0" y="17747"/>
                  <a:pt x="1287" y="20082"/>
                  <a:pt x="3290" y="21600"/>
                </a:cubicBezTo>
                <a:cubicBezTo>
                  <a:pt x="18310" y="21600"/>
                  <a:pt x="18310" y="21600"/>
                  <a:pt x="18310" y="21600"/>
                </a:cubicBezTo>
                <a:cubicBezTo>
                  <a:pt x="20312" y="20082"/>
                  <a:pt x="21600" y="17747"/>
                  <a:pt x="21600" y="15295"/>
                </a:cubicBezTo>
                <a:cubicBezTo>
                  <a:pt x="21600" y="12143"/>
                  <a:pt x="19740" y="9457"/>
                  <a:pt x="16879" y="7823"/>
                </a:cubicBezTo>
                <a:close/>
                <a:moveTo>
                  <a:pt x="3576" y="1985"/>
                </a:moveTo>
                <a:cubicBezTo>
                  <a:pt x="3576" y="934"/>
                  <a:pt x="3576" y="934"/>
                  <a:pt x="3576" y="934"/>
                </a:cubicBezTo>
                <a:cubicBezTo>
                  <a:pt x="18024" y="934"/>
                  <a:pt x="18024" y="934"/>
                  <a:pt x="18024" y="934"/>
                </a:cubicBezTo>
                <a:cubicBezTo>
                  <a:pt x="18024" y="1985"/>
                  <a:pt x="18024" y="1985"/>
                  <a:pt x="18024" y="1985"/>
                </a:cubicBezTo>
                <a:lnTo>
                  <a:pt x="3576" y="1985"/>
                </a:lnTo>
                <a:close/>
                <a:moveTo>
                  <a:pt x="15592" y="2919"/>
                </a:moveTo>
                <a:cubicBezTo>
                  <a:pt x="15592" y="4320"/>
                  <a:pt x="15592" y="4320"/>
                  <a:pt x="15592" y="4320"/>
                </a:cubicBezTo>
                <a:cubicBezTo>
                  <a:pt x="14448" y="4320"/>
                  <a:pt x="12874" y="4553"/>
                  <a:pt x="11157" y="5371"/>
                </a:cubicBezTo>
                <a:cubicBezTo>
                  <a:pt x="9155" y="6305"/>
                  <a:pt x="7295" y="5955"/>
                  <a:pt x="6008" y="5487"/>
                </a:cubicBezTo>
                <a:cubicBezTo>
                  <a:pt x="6008" y="2919"/>
                  <a:pt x="6008" y="2919"/>
                  <a:pt x="6008" y="2919"/>
                </a:cubicBezTo>
                <a:lnTo>
                  <a:pt x="15592" y="2919"/>
                </a:lnTo>
                <a:close/>
                <a:moveTo>
                  <a:pt x="17738" y="20666"/>
                </a:moveTo>
                <a:cubicBezTo>
                  <a:pt x="3862" y="20666"/>
                  <a:pt x="3862" y="20666"/>
                  <a:pt x="3862" y="20666"/>
                </a:cubicBezTo>
                <a:cubicBezTo>
                  <a:pt x="2146" y="19148"/>
                  <a:pt x="1144" y="17280"/>
                  <a:pt x="1144" y="15295"/>
                </a:cubicBezTo>
                <a:cubicBezTo>
                  <a:pt x="1144" y="12610"/>
                  <a:pt x="2718" y="10158"/>
                  <a:pt x="5436" y="8640"/>
                </a:cubicBezTo>
                <a:cubicBezTo>
                  <a:pt x="5722" y="8523"/>
                  <a:pt x="6008" y="8173"/>
                  <a:pt x="6008" y="7823"/>
                </a:cubicBezTo>
                <a:cubicBezTo>
                  <a:pt x="6008" y="6538"/>
                  <a:pt x="6008" y="6538"/>
                  <a:pt x="6008" y="6538"/>
                </a:cubicBezTo>
                <a:cubicBezTo>
                  <a:pt x="6723" y="6772"/>
                  <a:pt x="7581" y="6889"/>
                  <a:pt x="8440" y="6889"/>
                </a:cubicBezTo>
                <a:cubicBezTo>
                  <a:pt x="9441" y="6889"/>
                  <a:pt x="10585" y="6772"/>
                  <a:pt x="11730" y="6188"/>
                </a:cubicBezTo>
                <a:cubicBezTo>
                  <a:pt x="13303" y="5487"/>
                  <a:pt x="14591" y="5254"/>
                  <a:pt x="15592" y="5371"/>
                </a:cubicBezTo>
                <a:cubicBezTo>
                  <a:pt x="15592" y="7823"/>
                  <a:pt x="15592" y="7823"/>
                  <a:pt x="15592" y="7823"/>
                </a:cubicBezTo>
                <a:cubicBezTo>
                  <a:pt x="15592" y="8173"/>
                  <a:pt x="15878" y="8523"/>
                  <a:pt x="16164" y="8640"/>
                </a:cubicBezTo>
                <a:cubicBezTo>
                  <a:pt x="18882" y="10158"/>
                  <a:pt x="20456" y="12610"/>
                  <a:pt x="20456" y="15295"/>
                </a:cubicBezTo>
                <a:cubicBezTo>
                  <a:pt x="20456" y="17280"/>
                  <a:pt x="19454" y="19148"/>
                  <a:pt x="17738" y="20666"/>
                </a:cubicBezTo>
                <a:close/>
                <a:moveTo>
                  <a:pt x="16164" y="15762"/>
                </a:moveTo>
                <a:cubicBezTo>
                  <a:pt x="15878" y="15762"/>
                  <a:pt x="15592" y="15996"/>
                  <a:pt x="15592" y="16229"/>
                </a:cubicBezTo>
                <a:cubicBezTo>
                  <a:pt x="15592" y="16463"/>
                  <a:pt x="15878" y="16696"/>
                  <a:pt x="16164" y="16696"/>
                </a:cubicBezTo>
                <a:cubicBezTo>
                  <a:pt x="16593" y="16696"/>
                  <a:pt x="16879" y="16463"/>
                  <a:pt x="16879" y="16229"/>
                </a:cubicBezTo>
                <a:cubicBezTo>
                  <a:pt x="16879" y="15996"/>
                  <a:pt x="16593" y="15762"/>
                  <a:pt x="16164" y="15762"/>
                </a:cubicBezTo>
                <a:close/>
                <a:moveTo>
                  <a:pt x="12588" y="8873"/>
                </a:moveTo>
                <a:cubicBezTo>
                  <a:pt x="11587" y="8873"/>
                  <a:pt x="10728" y="9457"/>
                  <a:pt x="10728" y="10275"/>
                </a:cubicBezTo>
                <a:cubicBezTo>
                  <a:pt x="10728" y="11092"/>
                  <a:pt x="11587" y="11792"/>
                  <a:pt x="12588" y="11792"/>
                </a:cubicBezTo>
                <a:cubicBezTo>
                  <a:pt x="13589" y="11792"/>
                  <a:pt x="14448" y="11092"/>
                  <a:pt x="14448" y="10275"/>
                </a:cubicBezTo>
                <a:cubicBezTo>
                  <a:pt x="14448" y="9457"/>
                  <a:pt x="13589" y="8873"/>
                  <a:pt x="12588" y="8873"/>
                </a:cubicBezTo>
                <a:close/>
                <a:moveTo>
                  <a:pt x="12588" y="10858"/>
                </a:moveTo>
                <a:cubicBezTo>
                  <a:pt x="12302" y="10858"/>
                  <a:pt x="12016" y="10625"/>
                  <a:pt x="12016" y="10275"/>
                </a:cubicBezTo>
                <a:cubicBezTo>
                  <a:pt x="12016" y="10041"/>
                  <a:pt x="12302" y="9807"/>
                  <a:pt x="12588" y="9807"/>
                </a:cubicBezTo>
                <a:cubicBezTo>
                  <a:pt x="12874" y="9807"/>
                  <a:pt x="13160" y="10041"/>
                  <a:pt x="13160" y="10275"/>
                </a:cubicBezTo>
                <a:cubicBezTo>
                  <a:pt x="13160" y="10625"/>
                  <a:pt x="12874" y="10858"/>
                  <a:pt x="12588" y="10858"/>
                </a:cubicBezTo>
                <a:close/>
                <a:moveTo>
                  <a:pt x="12588" y="17747"/>
                </a:moveTo>
                <a:cubicBezTo>
                  <a:pt x="12302" y="17747"/>
                  <a:pt x="12016" y="17980"/>
                  <a:pt x="12016" y="18214"/>
                </a:cubicBezTo>
                <a:cubicBezTo>
                  <a:pt x="12016" y="18447"/>
                  <a:pt x="12302" y="18681"/>
                  <a:pt x="12588" y="18681"/>
                </a:cubicBezTo>
                <a:cubicBezTo>
                  <a:pt x="12874" y="18681"/>
                  <a:pt x="13160" y="18447"/>
                  <a:pt x="13160" y="18214"/>
                </a:cubicBezTo>
                <a:cubicBezTo>
                  <a:pt x="13160" y="17980"/>
                  <a:pt x="12874" y="17747"/>
                  <a:pt x="12588" y="1774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rtlCol="0"/>
          <a:lstStyle/>
          <a:p>
            <a:pPr rtl="0"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DEFINIÇÃO DE PIPELINE</a:t>
            </a:r>
          </a:p>
        </p:txBody>
      </p:sp>
      <p:sp>
        <p:nvSpPr>
          <p:cNvPr id="469" name="Shape 469"/>
          <p:cNvSpPr>
            <a:spLocks noGrp="1"/>
          </p:cNvSpPr>
          <p:nvPr>
            <p:ph type="sldNum" sz="quarter" idx="2"/>
          </p:nvPr>
        </p:nvSpPr>
        <p:spPr>
          <a:xfrm>
            <a:off x="8515964" y="5262311"/>
            <a:ext cx="170837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5</a:t>
            </a:fld>
            <a:endParaRPr lang="pt-BR" dirty="0"/>
          </a:p>
        </p:txBody>
      </p:sp>
      <p:sp>
        <p:nvSpPr>
          <p:cNvPr id="470" name="Shape 470"/>
          <p:cNvSpPr/>
          <p:nvPr/>
        </p:nvSpPr>
        <p:spPr>
          <a:xfrm>
            <a:off x="357147" y="807084"/>
            <a:ext cx="8151533" cy="27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>
              <a:defRPr sz="1700"/>
            </a:pPr>
            <a:r>
              <a:rPr lang="pt-BR" dirty="0"/>
              <a:t>Um pipeline é uma série de passos automatizados para transformar os dados, com o objetivo de garantir que eles sejam válidos e consistentes.</a:t>
            </a:r>
          </a:p>
          <a:p>
            <a:pPr rtl="0">
              <a:defRPr sz="1700"/>
            </a:pPr>
            <a:endParaRPr lang="pt-BR" dirty="0"/>
          </a:p>
          <a:p>
            <a:pPr rtl="0">
              <a:defRPr sz="1700"/>
            </a:pPr>
            <a:r>
              <a:rPr lang="pt-BR" dirty="0"/>
              <a:t>Cada passo se baseia no passo anterior.</a:t>
            </a:r>
          </a:p>
          <a:p>
            <a:pPr rtl="0">
              <a:defRPr sz="1700"/>
            </a:pPr>
            <a:endParaRPr lang="pt-BR" dirty="0"/>
          </a:p>
          <a:p>
            <a:pPr rtl="0">
              <a:defRPr sz="1700"/>
            </a:pPr>
            <a:r>
              <a:rPr lang="pt-BR" dirty="0"/>
              <a:t>Como são reutilizáveis, os pipelines permitem executar exatamente as mesmas transformações sobre diferentes datasets, garantindo consistência na operação</a:t>
            </a:r>
          </a:p>
          <a:p>
            <a:pPr rtl="0">
              <a:defRPr sz="1700"/>
            </a:pPr>
            <a:endParaRPr lang="pt-BR" dirty="0"/>
          </a:p>
          <a:p>
            <a:pPr rtl="0">
              <a:defRPr sz="1700"/>
            </a:pPr>
            <a:r>
              <a:rPr lang="pt-BR" dirty="0"/>
              <a:t>Os pipelines agrupam operações, por isso também oferecem um nível maior de abstração</a:t>
            </a:r>
          </a:p>
        </p:txBody>
      </p:sp>
      <p:pic>
        <p:nvPicPr>
          <p:cNvPr id="47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25" y="3432048"/>
            <a:ext cx="8622750" cy="1266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34" y="2072089"/>
            <a:ext cx="2133600" cy="1194817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hape 474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PIPELINES - POSSIBILIDADES</a:t>
            </a:r>
          </a:p>
        </p:txBody>
      </p:sp>
      <p:sp>
        <p:nvSpPr>
          <p:cNvPr id="475" name="Shape 475"/>
          <p:cNvSpPr>
            <a:spLocks noGrp="1"/>
          </p:cNvSpPr>
          <p:nvPr>
            <p:ph type="sldNum" sz="quarter" idx="2"/>
          </p:nvPr>
        </p:nvSpPr>
        <p:spPr>
          <a:xfrm>
            <a:off x="8515964" y="5262311"/>
            <a:ext cx="170837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6</a:t>
            </a:fld>
            <a:endParaRPr lang="pt-BR" dirty="0"/>
          </a:p>
        </p:txBody>
      </p:sp>
      <p:sp>
        <p:nvSpPr>
          <p:cNvPr id="476" name="Shape 476"/>
          <p:cNvSpPr/>
          <p:nvPr/>
        </p:nvSpPr>
        <p:spPr>
          <a:xfrm>
            <a:off x="225845" y="935460"/>
            <a:ext cx="71711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rtlCol="0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rtl="0"/>
            <a:r>
              <a:rPr lang="pt-BR" dirty="0"/>
              <a:t>Que tipo de operações podemos incluir em um pipeline?</a:t>
            </a:r>
          </a:p>
        </p:txBody>
      </p:sp>
      <p:pic>
        <p:nvPicPr>
          <p:cNvPr id="477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9" y="1646639"/>
            <a:ext cx="2389632" cy="1194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1" y="3708845"/>
            <a:ext cx="4823464" cy="1323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787" y="1646639"/>
            <a:ext cx="2198143" cy="2045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pasted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373" y="3341923"/>
            <a:ext cx="5152971" cy="2287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470" y="1831153"/>
            <a:ext cx="2511047" cy="1676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animBg="1" advAuto="0"/>
      <p:bldP spid="477" grpId="0" animBg="1" advAuto="0"/>
      <p:bldP spid="478" grpId="0" animBg="1" advAuto="0"/>
      <p:bldP spid="479" grpId="0" animBg="1" advAuto="0"/>
      <p:bldP spid="480" grpId="0" animBg="1" advAuto="0"/>
      <p:bldP spid="48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D8D8D8"/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</p:txBody>
      </p:sp>
      <p:sp>
        <p:nvSpPr>
          <p:cNvPr id="484" name="Shape 48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5B0D0E">
              <a:alpha val="65882"/>
            </a:srgbClr>
          </a:solidFill>
          <a:ln w="12700">
            <a:miter lim="400000"/>
          </a:ln>
        </p:spPr>
        <p:txBody>
          <a:bodyPr lIns="45719" rIns="45719" rtlCol="0" anchor="ctr"/>
          <a:lstStyle/>
          <a:p>
            <a:pPr algn="ctr" rtl="0">
              <a:defRPr sz="3200">
                <a:latin typeface="Raleway"/>
                <a:ea typeface="Raleway"/>
                <a:cs typeface="Raleway"/>
                <a:sym typeface="Raleway"/>
              </a:defRPr>
            </a:pPr>
            <a:endParaRPr lang="pt-BR" dirty="0"/>
          </a:p>
        </p:txBody>
      </p:sp>
      <p:sp>
        <p:nvSpPr>
          <p:cNvPr id="485" name="Shape 485"/>
          <p:cNvSpPr/>
          <p:nvPr/>
        </p:nvSpPr>
        <p:spPr>
          <a:xfrm>
            <a:off x="69772" y="1656688"/>
            <a:ext cx="8845779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>
            <a:lvl1pPr algn="ctr">
              <a:lnSpc>
                <a:spcPct val="140000"/>
              </a:lnSpc>
              <a:defRPr sz="3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rtl="0"/>
            <a:r>
              <a:rPr lang="pt-BR" dirty="0"/>
              <a:t>PIPELINES em SCIKIT-LEARN</a:t>
            </a:r>
          </a:p>
        </p:txBody>
      </p:sp>
      <p:grpSp>
        <p:nvGrpSpPr>
          <p:cNvPr id="488" name="Group 488"/>
          <p:cNvGrpSpPr/>
          <p:nvPr/>
        </p:nvGrpSpPr>
        <p:grpSpPr>
          <a:xfrm>
            <a:off x="3825341" y="2784968"/>
            <a:ext cx="1122809" cy="1122809"/>
            <a:chOff x="0" y="0"/>
            <a:chExt cx="1122808" cy="1122808"/>
          </a:xfrm>
        </p:grpSpPr>
        <p:sp>
          <p:nvSpPr>
            <p:cNvPr id="486" name="Shape 486"/>
            <p:cNvSpPr/>
            <p:nvPr/>
          </p:nvSpPr>
          <p:spPr>
            <a:xfrm>
              <a:off x="0" y="0"/>
              <a:ext cx="1122809" cy="112280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200" rtl="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87" name="Shape 487"/>
            <p:cNvSpPr/>
            <p:nvPr/>
          </p:nvSpPr>
          <p:spPr>
            <a:xfrm>
              <a:off x="341493" y="350283"/>
              <a:ext cx="439822" cy="44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8" y="7897"/>
                  </a:moveTo>
                  <a:cubicBezTo>
                    <a:pt x="17071" y="7897"/>
                    <a:pt x="17652" y="7200"/>
                    <a:pt x="17652" y="6387"/>
                  </a:cubicBezTo>
                  <a:cubicBezTo>
                    <a:pt x="17652" y="5574"/>
                    <a:pt x="17071" y="4994"/>
                    <a:pt x="16258" y="4994"/>
                  </a:cubicBezTo>
                  <a:cubicBezTo>
                    <a:pt x="15445" y="4994"/>
                    <a:pt x="14748" y="5574"/>
                    <a:pt x="14748" y="6387"/>
                  </a:cubicBezTo>
                  <a:cubicBezTo>
                    <a:pt x="14748" y="7200"/>
                    <a:pt x="15445" y="7897"/>
                    <a:pt x="16258" y="7897"/>
                  </a:cubicBezTo>
                  <a:close/>
                  <a:moveTo>
                    <a:pt x="16258" y="5923"/>
                  </a:moveTo>
                  <a:cubicBezTo>
                    <a:pt x="16490" y="5923"/>
                    <a:pt x="16723" y="6155"/>
                    <a:pt x="16723" y="6387"/>
                  </a:cubicBezTo>
                  <a:cubicBezTo>
                    <a:pt x="16723" y="6735"/>
                    <a:pt x="16490" y="6968"/>
                    <a:pt x="16258" y="6968"/>
                  </a:cubicBezTo>
                  <a:cubicBezTo>
                    <a:pt x="15910" y="6968"/>
                    <a:pt x="15677" y="6735"/>
                    <a:pt x="15677" y="6387"/>
                  </a:cubicBezTo>
                  <a:cubicBezTo>
                    <a:pt x="15677" y="6155"/>
                    <a:pt x="15910" y="5923"/>
                    <a:pt x="16258" y="5923"/>
                  </a:cubicBezTo>
                  <a:close/>
                  <a:moveTo>
                    <a:pt x="20671" y="1045"/>
                  </a:moveTo>
                  <a:cubicBezTo>
                    <a:pt x="11845" y="1045"/>
                    <a:pt x="11845" y="1045"/>
                    <a:pt x="11845" y="1045"/>
                  </a:cubicBezTo>
                  <a:cubicBezTo>
                    <a:pt x="11845" y="465"/>
                    <a:pt x="11381" y="0"/>
                    <a:pt x="10800" y="0"/>
                  </a:cubicBezTo>
                  <a:cubicBezTo>
                    <a:pt x="10335" y="0"/>
                    <a:pt x="9871" y="465"/>
                    <a:pt x="9871" y="1045"/>
                  </a:cubicBezTo>
                  <a:cubicBezTo>
                    <a:pt x="1045" y="1045"/>
                    <a:pt x="1045" y="1045"/>
                    <a:pt x="1045" y="1045"/>
                  </a:cubicBezTo>
                  <a:cubicBezTo>
                    <a:pt x="465" y="1045"/>
                    <a:pt x="0" y="1510"/>
                    <a:pt x="0" y="1974"/>
                  </a:cubicBezTo>
                  <a:cubicBezTo>
                    <a:pt x="0" y="3019"/>
                    <a:pt x="0" y="3019"/>
                    <a:pt x="0" y="3019"/>
                  </a:cubicBezTo>
                  <a:cubicBezTo>
                    <a:pt x="0" y="3484"/>
                    <a:pt x="465" y="3948"/>
                    <a:pt x="1045" y="3948"/>
                  </a:cubicBezTo>
                  <a:cubicBezTo>
                    <a:pt x="1045" y="15677"/>
                    <a:pt x="1045" y="15677"/>
                    <a:pt x="1045" y="15677"/>
                  </a:cubicBezTo>
                  <a:cubicBezTo>
                    <a:pt x="1045" y="16258"/>
                    <a:pt x="1510" y="16723"/>
                    <a:pt x="1974" y="16723"/>
                  </a:cubicBezTo>
                  <a:cubicBezTo>
                    <a:pt x="10335" y="16723"/>
                    <a:pt x="10335" y="16723"/>
                    <a:pt x="10335" y="16723"/>
                  </a:cubicBezTo>
                  <a:cubicBezTo>
                    <a:pt x="10335" y="18000"/>
                    <a:pt x="10335" y="18000"/>
                    <a:pt x="10335" y="18000"/>
                  </a:cubicBezTo>
                  <a:cubicBezTo>
                    <a:pt x="7548" y="20787"/>
                    <a:pt x="7548" y="20787"/>
                    <a:pt x="7548" y="20787"/>
                  </a:cubicBezTo>
                  <a:cubicBezTo>
                    <a:pt x="7432" y="20903"/>
                    <a:pt x="7432" y="21019"/>
                    <a:pt x="7432" y="21135"/>
                  </a:cubicBezTo>
                  <a:cubicBezTo>
                    <a:pt x="7432" y="21368"/>
                    <a:pt x="7665" y="21600"/>
                    <a:pt x="7897" y="21600"/>
                  </a:cubicBezTo>
                  <a:cubicBezTo>
                    <a:pt x="8013" y="21600"/>
                    <a:pt x="8129" y="21600"/>
                    <a:pt x="8245" y="21484"/>
                  </a:cubicBezTo>
                  <a:cubicBezTo>
                    <a:pt x="10800" y="18929"/>
                    <a:pt x="10800" y="18929"/>
                    <a:pt x="10800" y="18929"/>
                  </a:cubicBezTo>
                  <a:cubicBezTo>
                    <a:pt x="13471" y="21484"/>
                    <a:pt x="13471" y="21484"/>
                    <a:pt x="13471" y="21484"/>
                  </a:cubicBezTo>
                  <a:cubicBezTo>
                    <a:pt x="13471" y="21600"/>
                    <a:pt x="13587" y="21600"/>
                    <a:pt x="13819" y="21600"/>
                  </a:cubicBezTo>
                  <a:cubicBezTo>
                    <a:pt x="14052" y="21600"/>
                    <a:pt x="14284" y="21368"/>
                    <a:pt x="14284" y="21135"/>
                  </a:cubicBezTo>
                  <a:cubicBezTo>
                    <a:pt x="14284" y="21019"/>
                    <a:pt x="14168" y="20903"/>
                    <a:pt x="14168" y="20787"/>
                  </a:cubicBezTo>
                  <a:cubicBezTo>
                    <a:pt x="11265" y="18000"/>
                    <a:pt x="11265" y="18000"/>
                    <a:pt x="11265" y="18000"/>
                  </a:cubicBezTo>
                  <a:cubicBezTo>
                    <a:pt x="11265" y="16723"/>
                    <a:pt x="11265" y="16723"/>
                    <a:pt x="11265" y="16723"/>
                  </a:cubicBezTo>
                  <a:cubicBezTo>
                    <a:pt x="19626" y="16723"/>
                    <a:pt x="19626" y="16723"/>
                    <a:pt x="19626" y="16723"/>
                  </a:cubicBezTo>
                  <a:cubicBezTo>
                    <a:pt x="20206" y="16723"/>
                    <a:pt x="20671" y="16258"/>
                    <a:pt x="20671" y="15677"/>
                  </a:cubicBezTo>
                  <a:cubicBezTo>
                    <a:pt x="20671" y="3948"/>
                    <a:pt x="20671" y="3948"/>
                    <a:pt x="20671" y="3948"/>
                  </a:cubicBezTo>
                  <a:cubicBezTo>
                    <a:pt x="21135" y="3948"/>
                    <a:pt x="21600" y="3484"/>
                    <a:pt x="21600" y="3019"/>
                  </a:cubicBezTo>
                  <a:cubicBezTo>
                    <a:pt x="21600" y="1974"/>
                    <a:pt x="21600" y="1974"/>
                    <a:pt x="21600" y="1974"/>
                  </a:cubicBezTo>
                  <a:cubicBezTo>
                    <a:pt x="21600" y="1510"/>
                    <a:pt x="21135" y="1045"/>
                    <a:pt x="20671" y="1045"/>
                  </a:cubicBezTo>
                  <a:close/>
                  <a:moveTo>
                    <a:pt x="19626" y="15677"/>
                  </a:moveTo>
                  <a:cubicBezTo>
                    <a:pt x="1974" y="15677"/>
                    <a:pt x="1974" y="15677"/>
                    <a:pt x="1974" y="15677"/>
                  </a:cubicBezTo>
                  <a:cubicBezTo>
                    <a:pt x="1974" y="3948"/>
                    <a:pt x="1974" y="3948"/>
                    <a:pt x="1974" y="3948"/>
                  </a:cubicBezTo>
                  <a:cubicBezTo>
                    <a:pt x="19626" y="3948"/>
                    <a:pt x="19626" y="3948"/>
                    <a:pt x="19626" y="3948"/>
                  </a:cubicBezTo>
                  <a:lnTo>
                    <a:pt x="19626" y="15677"/>
                  </a:lnTo>
                  <a:close/>
                  <a:moveTo>
                    <a:pt x="20671" y="3019"/>
                  </a:moveTo>
                  <a:cubicBezTo>
                    <a:pt x="1045" y="3019"/>
                    <a:pt x="1045" y="3019"/>
                    <a:pt x="1045" y="3019"/>
                  </a:cubicBezTo>
                  <a:cubicBezTo>
                    <a:pt x="1045" y="1974"/>
                    <a:pt x="1045" y="1974"/>
                    <a:pt x="1045" y="1974"/>
                  </a:cubicBezTo>
                  <a:cubicBezTo>
                    <a:pt x="20671" y="1974"/>
                    <a:pt x="20671" y="1974"/>
                    <a:pt x="20671" y="1974"/>
                  </a:cubicBezTo>
                  <a:lnTo>
                    <a:pt x="20671" y="3019"/>
                  </a:lnTo>
                  <a:close/>
                  <a:moveTo>
                    <a:pt x="4413" y="13819"/>
                  </a:moveTo>
                  <a:cubicBezTo>
                    <a:pt x="17187" y="13819"/>
                    <a:pt x="17187" y="13819"/>
                    <a:pt x="17187" y="13819"/>
                  </a:cubicBezTo>
                  <a:cubicBezTo>
                    <a:pt x="17419" y="13819"/>
                    <a:pt x="17652" y="13587"/>
                    <a:pt x="17652" y="13239"/>
                  </a:cubicBezTo>
                  <a:cubicBezTo>
                    <a:pt x="17652" y="13123"/>
                    <a:pt x="17652" y="13123"/>
                    <a:pt x="17535" y="13006"/>
                  </a:cubicBezTo>
                  <a:cubicBezTo>
                    <a:pt x="17535" y="13006"/>
                    <a:pt x="17535" y="13006"/>
                    <a:pt x="17535" y="13006"/>
                  </a:cubicBezTo>
                  <a:cubicBezTo>
                    <a:pt x="14632" y="9058"/>
                    <a:pt x="14632" y="9058"/>
                    <a:pt x="14632" y="9058"/>
                  </a:cubicBezTo>
                  <a:cubicBezTo>
                    <a:pt x="14632" y="9058"/>
                    <a:pt x="14632" y="9058"/>
                    <a:pt x="14632" y="9058"/>
                  </a:cubicBezTo>
                  <a:cubicBezTo>
                    <a:pt x="14516" y="8942"/>
                    <a:pt x="14400" y="8826"/>
                    <a:pt x="14284" y="8826"/>
                  </a:cubicBezTo>
                  <a:cubicBezTo>
                    <a:pt x="14168" y="8826"/>
                    <a:pt x="14052" y="8942"/>
                    <a:pt x="13935" y="9058"/>
                  </a:cubicBezTo>
                  <a:cubicBezTo>
                    <a:pt x="12310" y="10684"/>
                    <a:pt x="12310" y="10684"/>
                    <a:pt x="12310" y="10684"/>
                  </a:cubicBezTo>
                  <a:cubicBezTo>
                    <a:pt x="8710" y="7084"/>
                    <a:pt x="8710" y="7084"/>
                    <a:pt x="8710" y="7084"/>
                  </a:cubicBezTo>
                  <a:cubicBezTo>
                    <a:pt x="8594" y="6968"/>
                    <a:pt x="8477" y="6968"/>
                    <a:pt x="8361" y="6968"/>
                  </a:cubicBezTo>
                  <a:cubicBezTo>
                    <a:pt x="8245" y="6968"/>
                    <a:pt x="8013" y="6968"/>
                    <a:pt x="8013" y="7084"/>
                  </a:cubicBezTo>
                  <a:cubicBezTo>
                    <a:pt x="8013" y="7084"/>
                    <a:pt x="8013" y="7084"/>
                    <a:pt x="8013" y="7084"/>
                  </a:cubicBezTo>
                  <a:cubicBezTo>
                    <a:pt x="4065" y="13006"/>
                    <a:pt x="4065" y="13006"/>
                    <a:pt x="4065" y="13006"/>
                  </a:cubicBezTo>
                  <a:cubicBezTo>
                    <a:pt x="4065" y="13006"/>
                    <a:pt x="4065" y="13006"/>
                    <a:pt x="4065" y="13006"/>
                  </a:cubicBezTo>
                  <a:cubicBezTo>
                    <a:pt x="3948" y="13123"/>
                    <a:pt x="3948" y="13239"/>
                    <a:pt x="3948" y="13239"/>
                  </a:cubicBezTo>
                  <a:cubicBezTo>
                    <a:pt x="3948" y="13587"/>
                    <a:pt x="4181" y="13819"/>
                    <a:pt x="4413" y="13819"/>
                  </a:cubicBezTo>
                  <a:close/>
                  <a:moveTo>
                    <a:pt x="8477" y="8129"/>
                  </a:moveTo>
                  <a:cubicBezTo>
                    <a:pt x="11961" y="11729"/>
                    <a:pt x="11961" y="11729"/>
                    <a:pt x="11961" y="11729"/>
                  </a:cubicBezTo>
                  <a:cubicBezTo>
                    <a:pt x="12077" y="11729"/>
                    <a:pt x="12194" y="11845"/>
                    <a:pt x="12310" y="11845"/>
                  </a:cubicBezTo>
                  <a:cubicBezTo>
                    <a:pt x="12426" y="11845"/>
                    <a:pt x="12542" y="11729"/>
                    <a:pt x="12658" y="11729"/>
                  </a:cubicBezTo>
                  <a:cubicBezTo>
                    <a:pt x="14168" y="10103"/>
                    <a:pt x="14168" y="10103"/>
                    <a:pt x="14168" y="10103"/>
                  </a:cubicBezTo>
                  <a:cubicBezTo>
                    <a:pt x="16258" y="12774"/>
                    <a:pt x="16258" y="12774"/>
                    <a:pt x="16258" y="12774"/>
                  </a:cubicBezTo>
                  <a:cubicBezTo>
                    <a:pt x="5342" y="12774"/>
                    <a:pt x="5342" y="12774"/>
                    <a:pt x="5342" y="12774"/>
                  </a:cubicBezTo>
                  <a:lnTo>
                    <a:pt x="8477" y="812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t">
              <a:noAutofit/>
            </a:bodyPr>
            <a:lstStyle/>
            <a:p>
              <a:pPr defTabSz="457200" rtl="0">
                <a:defRPr sz="13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</p:grp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xfrm>
            <a:off x="447793" y="145246"/>
            <a:ext cx="6096001" cy="3957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PIPELINES EM SCIKIT-LEARN</a:t>
            </a:r>
          </a:p>
        </p:txBody>
      </p:sp>
      <p:sp>
        <p:nvSpPr>
          <p:cNvPr id="491" name="Shape 491"/>
          <p:cNvSpPr>
            <a:spLocks noGrp="1"/>
          </p:cNvSpPr>
          <p:nvPr>
            <p:ph type="sldNum" sz="quarter" idx="2"/>
          </p:nvPr>
        </p:nvSpPr>
        <p:spPr>
          <a:xfrm>
            <a:off x="8515964" y="5262311"/>
            <a:ext cx="170837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8</a:t>
            </a:fld>
            <a:endParaRPr lang="pt-BR" dirty="0"/>
          </a:p>
        </p:txBody>
      </p:sp>
      <p:sp>
        <p:nvSpPr>
          <p:cNvPr id="492" name="Shape 492"/>
          <p:cNvSpPr/>
          <p:nvPr/>
        </p:nvSpPr>
        <p:spPr>
          <a:xfrm>
            <a:off x="312798" y="947788"/>
            <a:ext cx="8564139" cy="328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Classe Pipeline do módulo sklearn (class sklearn.pipeline.Pipeline(steps)).</a:t>
            </a:r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Steps é uma lista de tuplas (key, value):</a:t>
            </a:r>
          </a:p>
          <a:p>
            <a:pPr marL="140368" indent="-140368" rtl="0">
              <a:lnSpc>
                <a:spcPct val="12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Key: Nome dado ao passo</a:t>
            </a:r>
          </a:p>
          <a:p>
            <a:pPr marL="140368" indent="-140368" rtl="0">
              <a:lnSpc>
                <a:spcPct val="12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Value: o transformador usado</a:t>
            </a:r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dirty="0"/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Todos os passos, menos o último, devem ser transformadores:</a:t>
            </a:r>
          </a:p>
          <a:p>
            <a:pPr marL="140368" indent="-140368" rtl="0">
              <a:lnSpc>
                <a:spcPct val="12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Implementar o método </a:t>
            </a:r>
            <a:r>
              <a:rPr lang="pt-BR" i="1" dirty="0"/>
              <a:t>Transform</a:t>
            </a:r>
          </a:p>
          <a:p>
            <a:pPr marL="140368" indent="-140368" rtl="0">
              <a:lnSpc>
                <a:spcPct val="120000"/>
              </a:lnSpc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Implementar o método </a:t>
            </a:r>
            <a:r>
              <a:rPr lang="pt-BR" i="1" dirty="0"/>
              <a:t>Fit</a:t>
            </a:r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i="1" dirty="0"/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 lang="pt-BR" i="1" dirty="0"/>
          </a:p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dirty="0"/>
              <a:t>O último passo só precisa implementar fit (pode ser transformador ou classificador)</a:t>
            </a:r>
          </a:p>
        </p:txBody>
      </p:sp>
      <p:sp>
        <p:nvSpPr>
          <p:cNvPr id="493" name="Shape 493"/>
          <p:cNvSpPr/>
          <p:nvPr/>
        </p:nvSpPr>
        <p:spPr>
          <a:xfrm>
            <a:off x="2208563" y="4453430"/>
            <a:ext cx="477260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>
            <a:spAutoFit/>
          </a:bodyPr>
          <a:lstStyle/>
          <a:p>
            <a:pPr rtl="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pt-BR" u="sng" dirty="0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rPr>
              <a:t>http://scikit-learn.org/stable/modules/pipeline.html</a:t>
            </a:r>
            <a:r>
              <a:rPr lang="pt-BR" dirty="0"/>
              <a:t> 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/>
          </p:cNvSpPr>
          <p:nvPr>
            <p:ph type="ctrTitle"/>
          </p:nvPr>
        </p:nvSpPr>
        <p:spPr>
          <a:xfrm>
            <a:off x="685800" y="2433105"/>
            <a:ext cx="7772400" cy="1102501"/>
          </a:xfrm>
          <a:prstGeom prst="rect">
            <a:avLst/>
          </a:prstGeom>
        </p:spPr>
        <p:txBody>
          <a:bodyPr lIns="0" tIns="0" rIns="0" bIns="0" rtlCol="0"/>
          <a:lstStyle/>
          <a:p>
            <a:pPr rtl="0"/>
            <a:r>
              <a:rPr lang="pt-BR" dirty="0"/>
              <a:t>DEMONSTRAÇÃO I</a:t>
            </a:r>
            <a:br>
              <a:rPr lang="pt-BR" dirty="0"/>
            </a:br>
            <a:r>
              <a:rPr lang="pt-BR" sz="2000" b="0" dirty="0"/>
              <a:t>Evergreen Stumbleupon Kaggle Competition</a:t>
            </a:r>
          </a:p>
        </p:txBody>
      </p:sp>
      <p:sp>
        <p:nvSpPr>
          <p:cNvPr id="496" name="Shape 496"/>
          <p:cNvSpPr>
            <a:spLocks noGrp="1"/>
          </p:cNvSpPr>
          <p:nvPr>
            <p:ph type="sldNum" sz="quarter" idx="2"/>
          </p:nvPr>
        </p:nvSpPr>
        <p:spPr>
          <a:xfrm>
            <a:off x="8515964" y="5262311"/>
            <a:ext cx="170837" cy="276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tlCol="0"/>
          <a:lstStyle/>
          <a:p>
            <a:pPr rtl="0"/>
            <a:fld id="{86CB4B4D-7CA3-9044-876B-883B54F8677D}" type="slidenum">
              <a:rPr lang="pt-BR" smtClean="0"/>
              <a:t>9</a:t>
            </a:fld>
            <a:endParaRPr lang="pt-BR"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1865</Words>
  <Application>Microsoft Office PowerPoint</Application>
  <PresentationFormat>Apresentação na tela (16:10)</PresentationFormat>
  <Paragraphs>326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Helvetica Neue</vt:lpstr>
      <vt:lpstr>Josefin Slab</vt:lpstr>
      <vt:lpstr>Raleway</vt:lpstr>
      <vt:lpstr>Times</vt:lpstr>
      <vt:lpstr>Verdana</vt:lpstr>
      <vt:lpstr>Office Theme</vt:lpstr>
      <vt:lpstr>Apresentação do PowerPoint</vt:lpstr>
      <vt:lpstr>PIPELINES</vt:lpstr>
      <vt:lpstr>OBJETIVOS DA AULA</vt:lpstr>
      <vt:lpstr>Apresentação do PowerPoint</vt:lpstr>
      <vt:lpstr>DEFINIÇÃO DE PIPELINE</vt:lpstr>
      <vt:lpstr>PIPELINES - POSSIBILIDADES</vt:lpstr>
      <vt:lpstr>Apresentação do PowerPoint</vt:lpstr>
      <vt:lpstr>PIPELINES EM SCIKIT-LEARN</vt:lpstr>
      <vt:lpstr>DEMONSTRAÇÃO I Evergreen Stumbleupon Kaggle Competition</vt:lpstr>
      <vt:lpstr>EVERGREEN STUMBLEUPON KAGGLE COMPETITION</vt:lpstr>
      <vt:lpstr>EVERGREEN DATASET </vt:lpstr>
      <vt:lpstr>EVERGREEN DEMO I: Carga do dataset  </vt:lpstr>
      <vt:lpstr>EVERGREEN DEMO II: CountVectorizer</vt:lpstr>
      <vt:lpstr>EVERGREEN DEMO III: CountVectorizer (cont.)</vt:lpstr>
      <vt:lpstr>EVERGREEN DEMO IV: Modelo</vt:lpstr>
      <vt:lpstr>EVERGREEN DEMO V: Pipeline</vt:lpstr>
      <vt:lpstr>Apresentação do PowerPoint</vt:lpstr>
      <vt:lpstr>PIPELINES: MAKE_PIPELINE()</vt:lpstr>
      <vt:lpstr>PIPELINES: ATRIBUTOS</vt:lpstr>
      <vt:lpstr>PIPELINES: ATRIBUTOS (cont.)</vt:lpstr>
      <vt:lpstr>Apresentação do PowerPoint</vt:lpstr>
      <vt:lpstr>Definição GridSearchCV</vt:lpstr>
      <vt:lpstr>Exemplo Pipeline + GridSearchCV</vt:lpstr>
      <vt:lpstr>Exemplo Pipeline + GridSearchCV (cont.)</vt:lpstr>
      <vt:lpstr>Apresentação do PowerPoint</vt:lpstr>
      <vt:lpstr>PRÁTICA: Módulo de pré-processamento</vt:lpstr>
      <vt:lpstr>CUSTOM TRANSFORMERS</vt:lpstr>
      <vt:lpstr>CUSTOM TRANSFORMERS (cont.)</vt:lpstr>
      <vt:lpstr>Apresentação do PowerPoint</vt:lpstr>
      <vt:lpstr>FEATURE UNION</vt:lpstr>
      <vt:lpstr>Apresentação do PowerPoint</vt:lpstr>
      <vt:lpstr>FERRAMENTAS GRÁFICAS</vt:lpstr>
      <vt:lpstr>FERRAMENTAS GRÁFICAS: Luigi</vt:lpstr>
      <vt:lpstr>FERRAMENTAS GRÁFICAS: AirFlow</vt:lpstr>
      <vt:lpstr>CONCLUSÕES Pipelines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marcos vinicius</cp:lastModifiedBy>
  <cp:revision>5</cp:revision>
  <dcterms:modified xsi:type="dcterms:W3CDTF">2019-06-28T11:15:04Z</dcterms:modified>
</cp:coreProperties>
</file>